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993" r:id="rId3"/>
    <p:sldId id="994" r:id="rId4"/>
    <p:sldId id="995" r:id="rId5"/>
    <p:sldId id="1005" r:id="rId6"/>
    <p:sldId id="1006" r:id="rId7"/>
    <p:sldId id="1001" r:id="rId8"/>
    <p:sldId id="1007" r:id="rId9"/>
    <p:sldId id="999" r:id="rId10"/>
    <p:sldId id="991" r:id="rId11"/>
    <p:sldId id="997" r:id="rId12"/>
    <p:sldId id="992" r:id="rId13"/>
    <p:sldId id="984" r:id="rId14"/>
    <p:sldId id="989" r:id="rId15"/>
    <p:sldId id="990" r:id="rId16"/>
    <p:sldId id="996" r:id="rId17"/>
    <p:sldId id="1000" r:id="rId18"/>
    <p:sldId id="1004" r:id="rId19"/>
    <p:sldId id="1002" r:id="rId20"/>
    <p:sldId id="100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5"/>
  </p:normalViewPr>
  <p:slideViewPr>
    <p:cSldViewPr snapToGrid="0" snapToObjects="1">
      <p:cViewPr>
        <p:scale>
          <a:sx n="94" d="100"/>
          <a:sy n="94" d="100"/>
        </p:scale>
        <p:origin x="1272"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jpeg>
</file>

<file path=ppt/media/image14.jpeg>
</file>

<file path=ppt/media/image15.jpeg>
</file>

<file path=ppt/media/image16.png>
</file>

<file path=ppt/media/image17.jpeg>
</file>

<file path=ppt/media/image18.png>
</file>

<file path=ppt/media/image19.png>
</file>

<file path=ppt/media/image2.jpeg>
</file>

<file path=ppt/media/image20.pn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7B78A-D62F-8A5F-3B46-A49E63A948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316270-F31C-E9F5-9DFE-F99FC8B41E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8DF3558-BF58-7A21-D708-DF61794B7D22}"/>
              </a:ext>
            </a:extLst>
          </p:cNvPr>
          <p:cNvSpPr>
            <a:spLocks noGrp="1"/>
          </p:cNvSpPr>
          <p:nvPr>
            <p:ph type="dt" sz="half" idx="10"/>
          </p:nvPr>
        </p:nvSpPr>
        <p:spPr/>
        <p:txBody>
          <a:bodyPr/>
          <a:lstStyle/>
          <a:p>
            <a:fld id="{CF13B84A-3C15-5E47-AD0F-CAF906A315D5}" type="datetimeFigureOut">
              <a:rPr lang="en-US" smtClean="0"/>
              <a:t>11/21/23</a:t>
            </a:fld>
            <a:endParaRPr lang="en-US"/>
          </a:p>
        </p:txBody>
      </p:sp>
      <p:sp>
        <p:nvSpPr>
          <p:cNvPr id="5" name="Footer Placeholder 4">
            <a:extLst>
              <a:ext uri="{FF2B5EF4-FFF2-40B4-BE49-F238E27FC236}">
                <a16:creationId xmlns:a16="http://schemas.microsoft.com/office/drawing/2014/main" id="{8B26BD2C-BA61-8A75-A2BE-E066B7E4F6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1B6278-303A-0742-8734-0144676E020E}"/>
              </a:ext>
            </a:extLst>
          </p:cNvPr>
          <p:cNvSpPr>
            <a:spLocks noGrp="1"/>
          </p:cNvSpPr>
          <p:nvPr>
            <p:ph type="sldNum" sz="quarter" idx="12"/>
          </p:nvPr>
        </p:nvSpPr>
        <p:spPr/>
        <p:txBody>
          <a:bodyPr/>
          <a:lstStyle/>
          <a:p>
            <a:fld id="{5EAE7807-5CF7-6A4B-B59C-E4D3E0586420}" type="slidenum">
              <a:rPr lang="en-US" smtClean="0"/>
              <a:t>‹#›</a:t>
            </a:fld>
            <a:endParaRPr lang="en-US"/>
          </a:p>
        </p:txBody>
      </p:sp>
    </p:spTree>
    <p:extLst>
      <p:ext uri="{BB962C8B-B14F-4D97-AF65-F5344CB8AC3E}">
        <p14:creationId xmlns:p14="http://schemas.microsoft.com/office/powerpoint/2010/main" val="3255813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04C69-B739-F9BE-6D14-C0D2098E95C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1B4AA3-A04E-DC6A-5512-F1551668DDC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FB8666-2B4B-8F0B-A785-D2721919478C}"/>
              </a:ext>
            </a:extLst>
          </p:cNvPr>
          <p:cNvSpPr>
            <a:spLocks noGrp="1"/>
          </p:cNvSpPr>
          <p:nvPr>
            <p:ph type="dt" sz="half" idx="10"/>
          </p:nvPr>
        </p:nvSpPr>
        <p:spPr/>
        <p:txBody>
          <a:bodyPr/>
          <a:lstStyle/>
          <a:p>
            <a:fld id="{CF13B84A-3C15-5E47-AD0F-CAF906A315D5}" type="datetimeFigureOut">
              <a:rPr lang="en-US" smtClean="0"/>
              <a:t>11/21/23</a:t>
            </a:fld>
            <a:endParaRPr lang="en-US"/>
          </a:p>
        </p:txBody>
      </p:sp>
      <p:sp>
        <p:nvSpPr>
          <p:cNvPr id="5" name="Footer Placeholder 4">
            <a:extLst>
              <a:ext uri="{FF2B5EF4-FFF2-40B4-BE49-F238E27FC236}">
                <a16:creationId xmlns:a16="http://schemas.microsoft.com/office/drawing/2014/main" id="{66740ED8-9AFD-34DF-44CF-82A6C07FC1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F814EB-C820-9B13-CCED-2BF263BD27FB}"/>
              </a:ext>
            </a:extLst>
          </p:cNvPr>
          <p:cNvSpPr>
            <a:spLocks noGrp="1"/>
          </p:cNvSpPr>
          <p:nvPr>
            <p:ph type="sldNum" sz="quarter" idx="12"/>
          </p:nvPr>
        </p:nvSpPr>
        <p:spPr/>
        <p:txBody>
          <a:bodyPr/>
          <a:lstStyle/>
          <a:p>
            <a:fld id="{5EAE7807-5CF7-6A4B-B59C-E4D3E0586420}" type="slidenum">
              <a:rPr lang="en-US" smtClean="0"/>
              <a:t>‹#›</a:t>
            </a:fld>
            <a:endParaRPr lang="en-US"/>
          </a:p>
        </p:txBody>
      </p:sp>
    </p:spTree>
    <p:extLst>
      <p:ext uri="{BB962C8B-B14F-4D97-AF65-F5344CB8AC3E}">
        <p14:creationId xmlns:p14="http://schemas.microsoft.com/office/powerpoint/2010/main" val="14945121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CB2795-655B-3DD3-C8BC-7457C6916BA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4B5EE62-68B7-07F8-39BE-792E0684AD8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419DD1-FA5B-7FA8-E4EA-55D2A077A1BA}"/>
              </a:ext>
            </a:extLst>
          </p:cNvPr>
          <p:cNvSpPr>
            <a:spLocks noGrp="1"/>
          </p:cNvSpPr>
          <p:nvPr>
            <p:ph type="dt" sz="half" idx="10"/>
          </p:nvPr>
        </p:nvSpPr>
        <p:spPr/>
        <p:txBody>
          <a:bodyPr/>
          <a:lstStyle/>
          <a:p>
            <a:fld id="{CF13B84A-3C15-5E47-AD0F-CAF906A315D5}" type="datetimeFigureOut">
              <a:rPr lang="en-US" smtClean="0"/>
              <a:t>11/21/23</a:t>
            </a:fld>
            <a:endParaRPr lang="en-US"/>
          </a:p>
        </p:txBody>
      </p:sp>
      <p:sp>
        <p:nvSpPr>
          <p:cNvPr id="5" name="Footer Placeholder 4">
            <a:extLst>
              <a:ext uri="{FF2B5EF4-FFF2-40B4-BE49-F238E27FC236}">
                <a16:creationId xmlns:a16="http://schemas.microsoft.com/office/drawing/2014/main" id="{0838DE9E-EE75-BA98-62FE-D5265E6496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E9DF28-1E27-66CE-D6F1-97A25362E0B4}"/>
              </a:ext>
            </a:extLst>
          </p:cNvPr>
          <p:cNvSpPr>
            <a:spLocks noGrp="1"/>
          </p:cNvSpPr>
          <p:nvPr>
            <p:ph type="sldNum" sz="quarter" idx="12"/>
          </p:nvPr>
        </p:nvSpPr>
        <p:spPr/>
        <p:txBody>
          <a:bodyPr/>
          <a:lstStyle/>
          <a:p>
            <a:fld id="{5EAE7807-5CF7-6A4B-B59C-E4D3E0586420}" type="slidenum">
              <a:rPr lang="en-US" smtClean="0"/>
              <a:t>‹#›</a:t>
            </a:fld>
            <a:endParaRPr lang="en-US"/>
          </a:p>
        </p:txBody>
      </p:sp>
    </p:spTree>
    <p:extLst>
      <p:ext uri="{BB962C8B-B14F-4D97-AF65-F5344CB8AC3E}">
        <p14:creationId xmlns:p14="http://schemas.microsoft.com/office/powerpoint/2010/main" val="2946517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26C4-6BC9-A502-F038-32DA70A59C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5709F5-7FA5-B4E2-C3AE-5A9998AD44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2A8CD2-38D3-EED9-2DC7-4F18BCF59320}"/>
              </a:ext>
            </a:extLst>
          </p:cNvPr>
          <p:cNvSpPr>
            <a:spLocks noGrp="1"/>
          </p:cNvSpPr>
          <p:nvPr>
            <p:ph type="dt" sz="half" idx="10"/>
          </p:nvPr>
        </p:nvSpPr>
        <p:spPr/>
        <p:txBody>
          <a:bodyPr/>
          <a:lstStyle/>
          <a:p>
            <a:fld id="{CF13B84A-3C15-5E47-AD0F-CAF906A315D5}" type="datetimeFigureOut">
              <a:rPr lang="en-US" smtClean="0"/>
              <a:t>11/21/23</a:t>
            </a:fld>
            <a:endParaRPr lang="en-US"/>
          </a:p>
        </p:txBody>
      </p:sp>
      <p:sp>
        <p:nvSpPr>
          <p:cNvPr id="5" name="Footer Placeholder 4">
            <a:extLst>
              <a:ext uri="{FF2B5EF4-FFF2-40B4-BE49-F238E27FC236}">
                <a16:creationId xmlns:a16="http://schemas.microsoft.com/office/drawing/2014/main" id="{143F0D32-5B19-F3EA-C5BB-7B8739213C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A1461B-46DF-F14E-0E4C-29A2B254028F}"/>
              </a:ext>
            </a:extLst>
          </p:cNvPr>
          <p:cNvSpPr>
            <a:spLocks noGrp="1"/>
          </p:cNvSpPr>
          <p:nvPr>
            <p:ph type="sldNum" sz="quarter" idx="12"/>
          </p:nvPr>
        </p:nvSpPr>
        <p:spPr/>
        <p:txBody>
          <a:bodyPr/>
          <a:lstStyle/>
          <a:p>
            <a:fld id="{5EAE7807-5CF7-6A4B-B59C-E4D3E0586420}" type="slidenum">
              <a:rPr lang="en-US" smtClean="0"/>
              <a:t>‹#›</a:t>
            </a:fld>
            <a:endParaRPr lang="en-US"/>
          </a:p>
        </p:txBody>
      </p:sp>
    </p:spTree>
    <p:extLst>
      <p:ext uri="{BB962C8B-B14F-4D97-AF65-F5344CB8AC3E}">
        <p14:creationId xmlns:p14="http://schemas.microsoft.com/office/powerpoint/2010/main" val="1347835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AF1DC-4085-A4AD-51FA-294387BFCF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DFE76F-544D-D24C-62E5-39DE7D76F96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83098D9-6AFA-4CB2-BE31-C3EEBB313C10}"/>
              </a:ext>
            </a:extLst>
          </p:cNvPr>
          <p:cNvSpPr>
            <a:spLocks noGrp="1"/>
          </p:cNvSpPr>
          <p:nvPr>
            <p:ph type="dt" sz="half" idx="10"/>
          </p:nvPr>
        </p:nvSpPr>
        <p:spPr/>
        <p:txBody>
          <a:bodyPr/>
          <a:lstStyle/>
          <a:p>
            <a:fld id="{CF13B84A-3C15-5E47-AD0F-CAF906A315D5}" type="datetimeFigureOut">
              <a:rPr lang="en-US" smtClean="0"/>
              <a:t>11/21/23</a:t>
            </a:fld>
            <a:endParaRPr lang="en-US"/>
          </a:p>
        </p:txBody>
      </p:sp>
      <p:sp>
        <p:nvSpPr>
          <p:cNvPr id="5" name="Footer Placeholder 4">
            <a:extLst>
              <a:ext uri="{FF2B5EF4-FFF2-40B4-BE49-F238E27FC236}">
                <a16:creationId xmlns:a16="http://schemas.microsoft.com/office/drawing/2014/main" id="{24144F5B-66CB-B1B3-C001-8F7977C901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9C426E-D3FC-3111-9E0E-DD4007B1B70C}"/>
              </a:ext>
            </a:extLst>
          </p:cNvPr>
          <p:cNvSpPr>
            <a:spLocks noGrp="1"/>
          </p:cNvSpPr>
          <p:nvPr>
            <p:ph type="sldNum" sz="quarter" idx="12"/>
          </p:nvPr>
        </p:nvSpPr>
        <p:spPr/>
        <p:txBody>
          <a:bodyPr/>
          <a:lstStyle/>
          <a:p>
            <a:fld id="{5EAE7807-5CF7-6A4B-B59C-E4D3E0586420}" type="slidenum">
              <a:rPr lang="en-US" smtClean="0"/>
              <a:t>‹#›</a:t>
            </a:fld>
            <a:endParaRPr lang="en-US"/>
          </a:p>
        </p:txBody>
      </p:sp>
    </p:spTree>
    <p:extLst>
      <p:ext uri="{BB962C8B-B14F-4D97-AF65-F5344CB8AC3E}">
        <p14:creationId xmlns:p14="http://schemas.microsoft.com/office/powerpoint/2010/main" val="937098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7CF33-364C-EB36-2CC9-CFE05D19C2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1CFDF3-6629-413F-0B0D-B42FE14B09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548A32-4B64-4518-2A8A-725EB623DA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BC17F4-46A6-163C-4BC3-154939DD9905}"/>
              </a:ext>
            </a:extLst>
          </p:cNvPr>
          <p:cNvSpPr>
            <a:spLocks noGrp="1"/>
          </p:cNvSpPr>
          <p:nvPr>
            <p:ph type="dt" sz="half" idx="10"/>
          </p:nvPr>
        </p:nvSpPr>
        <p:spPr/>
        <p:txBody>
          <a:bodyPr/>
          <a:lstStyle/>
          <a:p>
            <a:fld id="{CF13B84A-3C15-5E47-AD0F-CAF906A315D5}" type="datetimeFigureOut">
              <a:rPr lang="en-US" smtClean="0"/>
              <a:t>11/21/23</a:t>
            </a:fld>
            <a:endParaRPr lang="en-US"/>
          </a:p>
        </p:txBody>
      </p:sp>
      <p:sp>
        <p:nvSpPr>
          <p:cNvPr id="6" name="Footer Placeholder 5">
            <a:extLst>
              <a:ext uri="{FF2B5EF4-FFF2-40B4-BE49-F238E27FC236}">
                <a16:creationId xmlns:a16="http://schemas.microsoft.com/office/drawing/2014/main" id="{E2F78D26-BD65-4661-5ACF-EC8B3D88E1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A367AE-A226-6C86-12B6-9520F92DDD52}"/>
              </a:ext>
            </a:extLst>
          </p:cNvPr>
          <p:cNvSpPr>
            <a:spLocks noGrp="1"/>
          </p:cNvSpPr>
          <p:nvPr>
            <p:ph type="sldNum" sz="quarter" idx="12"/>
          </p:nvPr>
        </p:nvSpPr>
        <p:spPr/>
        <p:txBody>
          <a:bodyPr/>
          <a:lstStyle/>
          <a:p>
            <a:fld id="{5EAE7807-5CF7-6A4B-B59C-E4D3E0586420}" type="slidenum">
              <a:rPr lang="en-US" smtClean="0"/>
              <a:t>‹#›</a:t>
            </a:fld>
            <a:endParaRPr lang="en-US"/>
          </a:p>
        </p:txBody>
      </p:sp>
    </p:spTree>
    <p:extLst>
      <p:ext uri="{BB962C8B-B14F-4D97-AF65-F5344CB8AC3E}">
        <p14:creationId xmlns:p14="http://schemas.microsoft.com/office/powerpoint/2010/main" val="1938788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30B9A-3629-33C5-436C-B0BD3573C7B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68B0FCB-FC08-BF29-5507-9BF67EE92D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D2022F-B002-52A3-98F9-23BB80E1CA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9B5CFE-CDD3-D638-B20B-62785A2C67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325F11-280C-4C93-68C7-EED0A7C67C8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9DA04C-B32D-9804-27B6-B9CA9A7CD2C5}"/>
              </a:ext>
            </a:extLst>
          </p:cNvPr>
          <p:cNvSpPr>
            <a:spLocks noGrp="1"/>
          </p:cNvSpPr>
          <p:nvPr>
            <p:ph type="dt" sz="half" idx="10"/>
          </p:nvPr>
        </p:nvSpPr>
        <p:spPr/>
        <p:txBody>
          <a:bodyPr/>
          <a:lstStyle/>
          <a:p>
            <a:fld id="{CF13B84A-3C15-5E47-AD0F-CAF906A315D5}" type="datetimeFigureOut">
              <a:rPr lang="en-US" smtClean="0"/>
              <a:t>11/21/23</a:t>
            </a:fld>
            <a:endParaRPr lang="en-US"/>
          </a:p>
        </p:txBody>
      </p:sp>
      <p:sp>
        <p:nvSpPr>
          <p:cNvPr id="8" name="Footer Placeholder 7">
            <a:extLst>
              <a:ext uri="{FF2B5EF4-FFF2-40B4-BE49-F238E27FC236}">
                <a16:creationId xmlns:a16="http://schemas.microsoft.com/office/drawing/2014/main" id="{CD7EE6BA-9D7C-C26D-A242-18382402739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1B7B4A-8F59-8141-47BF-C302CD23D5DD}"/>
              </a:ext>
            </a:extLst>
          </p:cNvPr>
          <p:cNvSpPr>
            <a:spLocks noGrp="1"/>
          </p:cNvSpPr>
          <p:nvPr>
            <p:ph type="sldNum" sz="quarter" idx="12"/>
          </p:nvPr>
        </p:nvSpPr>
        <p:spPr/>
        <p:txBody>
          <a:bodyPr/>
          <a:lstStyle/>
          <a:p>
            <a:fld id="{5EAE7807-5CF7-6A4B-B59C-E4D3E0586420}" type="slidenum">
              <a:rPr lang="en-US" smtClean="0"/>
              <a:t>‹#›</a:t>
            </a:fld>
            <a:endParaRPr lang="en-US"/>
          </a:p>
        </p:txBody>
      </p:sp>
    </p:spTree>
    <p:extLst>
      <p:ext uri="{BB962C8B-B14F-4D97-AF65-F5344CB8AC3E}">
        <p14:creationId xmlns:p14="http://schemas.microsoft.com/office/powerpoint/2010/main" val="2197658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149AD-A0EE-AB19-FABE-0C318A714E6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310B7CC-7144-8ADE-B20F-42A63CCBE53B}"/>
              </a:ext>
            </a:extLst>
          </p:cNvPr>
          <p:cNvSpPr>
            <a:spLocks noGrp="1"/>
          </p:cNvSpPr>
          <p:nvPr>
            <p:ph type="dt" sz="half" idx="10"/>
          </p:nvPr>
        </p:nvSpPr>
        <p:spPr/>
        <p:txBody>
          <a:bodyPr/>
          <a:lstStyle/>
          <a:p>
            <a:fld id="{CF13B84A-3C15-5E47-AD0F-CAF906A315D5}" type="datetimeFigureOut">
              <a:rPr lang="en-US" smtClean="0"/>
              <a:t>11/21/23</a:t>
            </a:fld>
            <a:endParaRPr lang="en-US"/>
          </a:p>
        </p:txBody>
      </p:sp>
      <p:sp>
        <p:nvSpPr>
          <p:cNvPr id="4" name="Footer Placeholder 3">
            <a:extLst>
              <a:ext uri="{FF2B5EF4-FFF2-40B4-BE49-F238E27FC236}">
                <a16:creationId xmlns:a16="http://schemas.microsoft.com/office/drawing/2014/main" id="{86E16263-E801-E4AD-3DF2-989D0E190F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00E6FF-20E3-12A0-9C62-79D620BA8B27}"/>
              </a:ext>
            </a:extLst>
          </p:cNvPr>
          <p:cNvSpPr>
            <a:spLocks noGrp="1"/>
          </p:cNvSpPr>
          <p:nvPr>
            <p:ph type="sldNum" sz="quarter" idx="12"/>
          </p:nvPr>
        </p:nvSpPr>
        <p:spPr/>
        <p:txBody>
          <a:bodyPr/>
          <a:lstStyle/>
          <a:p>
            <a:fld id="{5EAE7807-5CF7-6A4B-B59C-E4D3E0586420}" type="slidenum">
              <a:rPr lang="en-US" smtClean="0"/>
              <a:t>‹#›</a:t>
            </a:fld>
            <a:endParaRPr lang="en-US"/>
          </a:p>
        </p:txBody>
      </p:sp>
    </p:spTree>
    <p:extLst>
      <p:ext uri="{BB962C8B-B14F-4D97-AF65-F5344CB8AC3E}">
        <p14:creationId xmlns:p14="http://schemas.microsoft.com/office/powerpoint/2010/main" val="4039718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3618DC-1587-B7E5-C988-A558A62870A2}"/>
              </a:ext>
            </a:extLst>
          </p:cNvPr>
          <p:cNvSpPr>
            <a:spLocks noGrp="1"/>
          </p:cNvSpPr>
          <p:nvPr>
            <p:ph type="dt" sz="half" idx="10"/>
          </p:nvPr>
        </p:nvSpPr>
        <p:spPr/>
        <p:txBody>
          <a:bodyPr/>
          <a:lstStyle/>
          <a:p>
            <a:fld id="{CF13B84A-3C15-5E47-AD0F-CAF906A315D5}" type="datetimeFigureOut">
              <a:rPr lang="en-US" smtClean="0"/>
              <a:t>11/21/23</a:t>
            </a:fld>
            <a:endParaRPr lang="en-US"/>
          </a:p>
        </p:txBody>
      </p:sp>
      <p:sp>
        <p:nvSpPr>
          <p:cNvPr id="3" name="Footer Placeholder 2">
            <a:extLst>
              <a:ext uri="{FF2B5EF4-FFF2-40B4-BE49-F238E27FC236}">
                <a16:creationId xmlns:a16="http://schemas.microsoft.com/office/drawing/2014/main" id="{08A9421F-8C27-BEE3-5B8F-D50548D4157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B0588C-DEA4-CAE6-4DDD-45DDC11F7449}"/>
              </a:ext>
            </a:extLst>
          </p:cNvPr>
          <p:cNvSpPr>
            <a:spLocks noGrp="1"/>
          </p:cNvSpPr>
          <p:nvPr>
            <p:ph type="sldNum" sz="quarter" idx="12"/>
          </p:nvPr>
        </p:nvSpPr>
        <p:spPr/>
        <p:txBody>
          <a:bodyPr/>
          <a:lstStyle/>
          <a:p>
            <a:fld id="{5EAE7807-5CF7-6A4B-B59C-E4D3E0586420}" type="slidenum">
              <a:rPr lang="en-US" smtClean="0"/>
              <a:t>‹#›</a:t>
            </a:fld>
            <a:endParaRPr lang="en-US"/>
          </a:p>
        </p:txBody>
      </p:sp>
    </p:spTree>
    <p:extLst>
      <p:ext uri="{BB962C8B-B14F-4D97-AF65-F5344CB8AC3E}">
        <p14:creationId xmlns:p14="http://schemas.microsoft.com/office/powerpoint/2010/main" val="2026532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AE668-CC05-9D64-49A3-F986502BF1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E0DBAF3-3617-3B81-0AD3-75B1A0F51B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E197741-D1D8-334B-C1C8-D5AA572C80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77AD8E-66FE-893C-6878-A96722E5CD5E}"/>
              </a:ext>
            </a:extLst>
          </p:cNvPr>
          <p:cNvSpPr>
            <a:spLocks noGrp="1"/>
          </p:cNvSpPr>
          <p:nvPr>
            <p:ph type="dt" sz="half" idx="10"/>
          </p:nvPr>
        </p:nvSpPr>
        <p:spPr/>
        <p:txBody>
          <a:bodyPr/>
          <a:lstStyle/>
          <a:p>
            <a:fld id="{CF13B84A-3C15-5E47-AD0F-CAF906A315D5}" type="datetimeFigureOut">
              <a:rPr lang="en-US" smtClean="0"/>
              <a:t>11/21/23</a:t>
            </a:fld>
            <a:endParaRPr lang="en-US"/>
          </a:p>
        </p:txBody>
      </p:sp>
      <p:sp>
        <p:nvSpPr>
          <p:cNvPr id="6" name="Footer Placeholder 5">
            <a:extLst>
              <a:ext uri="{FF2B5EF4-FFF2-40B4-BE49-F238E27FC236}">
                <a16:creationId xmlns:a16="http://schemas.microsoft.com/office/drawing/2014/main" id="{C98BBE24-D9D2-F0DB-655C-6CAD3E1674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476E78-B801-24A4-E99A-8F3AFFDAAA44}"/>
              </a:ext>
            </a:extLst>
          </p:cNvPr>
          <p:cNvSpPr>
            <a:spLocks noGrp="1"/>
          </p:cNvSpPr>
          <p:nvPr>
            <p:ph type="sldNum" sz="quarter" idx="12"/>
          </p:nvPr>
        </p:nvSpPr>
        <p:spPr/>
        <p:txBody>
          <a:bodyPr/>
          <a:lstStyle/>
          <a:p>
            <a:fld id="{5EAE7807-5CF7-6A4B-B59C-E4D3E0586420}" type="slidenum">
              <a:rPr lang="en-US" smtClean="0"/>
              <a:t>‹#›</a:t>
            </a:fld>
            <a:endParaRPr lang="en-US"/>
          </a:p>
        </p:txBody>
      </p:sp>
    </p:spTree>
    <p:extLst>
      <p:ext uri="{BB962C8B-B14F-4D97-AF65-F5344CB8AC3E}">
        <p14:creationId xmlns:p14="http://schemas.microsoft.com/office/powerpoint/2010/main" val="1321158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5566B-1C88-9525-91F8-FF2B199E3D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30D7E5A-C33B-3F6F-1BEC-B9F8046824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006041F-18DC-77BC-019D-B37FEFAC9D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BD8FD8-997B-5ED1-5FFE-A19BCB1FF127}"/>
              </a:ext>
            </a:extLst>
          </p:cNvPr>
          <p:cNvSpPr>
            <a:spLocks noGrp="1"/>
          </p:cNvSpPr>
          <p:nvPr>
            <p:ph type="dt" sz="half" idx="10"/>
          </p:nvPr>
        </p:nvSpPr>
        <p:spPr/>
        <p:txBody>
          <a:bodyPr/>
          <a:lstStyle/>
          <a:p>
            <a:fld id="{CF13B84A-3C15-5E47-AD0F-CAF906A315D5}" type="datetimeFigureOut">
              <a:rPr lang="en-US" smtClean="0"/>
              <a:t>11/21/23</a:t>
            </a:fld>
            <a:endParaRPr lang="en-US"/>
          </a:p>
        </p:txBody>
      </p:sp>
      <p:sp>
        <p:nvSpPr>
          <p:cNvPr id="6" name="Footer Placeholder 5">
            <a:extLst>
              <a:ext uri="{FF2B5EF4-FFF2-40B4-BE49-F238E27FC236}">
                <a16:creationId xmlns:a16="http://schemas.microsoft.com/office/drawing/2014/main" id="{F036B69B-F608-6602-52C5-FC3D7B972B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93312C-FDCE-2F42-8A3A-FA58D141BCE1}"/>
              </a:ext>
            </a:extLst>
          </p:cNvPr>
          <p:cNvSpPr>
            <a:spLocks noGrp="1"/>
          </p:cNvSpPr>
          <p:nvPr>
            <p:ph type="sldNum" sz="quarter" idx="12"/>
          </p:nvPr>
        </p:nvSpPr>
        <p:spPr/>
        <p:txBody>
          <a:bodyPr/>
          <a:lstStyle/>
          <a:p>
            <a:fld id="{5EAE7807-5CF7-6A4B-B59C-E4D3E0586420}" type="slidenum">
              <a:rPr lang="en-US" smtClean="0"/>
              <a:t>‹#›</a:t>
            </a:fld>
            <a:endParaRPr lang="en-US"/>
          </a:p>
        </p:txBody>
      </p:sp>
    </p:spTree>
    <p:extLst>
      <p:ext uri="{BB962C8B-B14F-4D97-AF65-F5344CB8AC3E}">
        <p14:creationId xmlns:p14="http://schemas.microsoft.com/office/powerpoint/2010/main" val="4092125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FA0D80-F1FA-B4AF-A21B-5DF6F862F4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B3BF99B-2264-EC0C-ADF5-CE64184642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853DEA-1957-B4F5-D239-489BBB0694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13B84A-3C15-5E47-AD0F-CAF906A315D5}" type="datetimeFigureOut">
              <a:rPr lang="en-US" smtClean="0"/>
              <a:t>11/21/23</a:t>
            </a:fld>
            <a:endParaRPr lang="en-US"/>
          </a:p>
        </p:txBody>
      </p:sp>
      <p:sp>
        <p:nvSpPr>
          <p:cNvPr id="5" name="Footer Placeholder 4">
            <a:extLst>
              <a:ext uri="{FF2B5EF4-FFF2-40B4-BE49-F238E27FC236}">
                <a16:creationId xmlns:a16="http://schemas.microsoft.com/office/drawing/2014/main" id="{716D2C12-9DEF-2385-FA7A-DA27B91487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5755835-7CED-9FBC-9478-4201C64F0C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AE7807-5CF7-6A4B-B59C-E4D3E0586420}" type="slidenum">
              <a:rPr lang="en-US" smtClean="0"/>
              <a:t>‹#›</a:t>
            </a:fld>
            <a:endParaRPr lang="en-US"/>
          </a:p>
        </p:txBody>
      </p:sp>
    </p:spTree>
    <p:extLst>
      <p:ext uri="{BB962C8B-B14F-4D97-AF65-F5344CB8AC3E}">
        <p14:creationId xmlns:p14="http://schemas.microsoft.com/office/powerpoint/2010/main" val="23641942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7F7ECC9E-DB1C-5D2E-4E2C-5A2974C99257}"/>
              </a:ext>
            </a:extLst>
          </p:cNvPr>
          <p:cNvPicPr>
            <a:picLocks noChangeAspect="1"/>
          </p:cNvPicPr>
          <p:nvPr/>
        </p:nvPicPr>
        <p:blipFill rotWithShape="1">
          <a:blip r:embed="rId2"/>
          <a:srcRect l="1557" t="11605" r="1604" b="1477"/>
          <a:stretch/>
        </p:blipFill>
        <p:spPr>
          <a:xfrm>
            <a:off x="2412997" y="1188808"/>
            <a:ext cx="7593885" cy="4387744"/>
          </a:xfrm>
          <a:prstGeom prst="rect">
            <a:avLst/>
          </a:prstGeom>
        </p:spPr>
      </p:pic>
      <p:sp>
        <p:nvSpPr>
          <p:cNvPr id="9" name="TextBox 8">
            <a:extLst>
              <a:ext uri="{FF2B5EF4-FFF2-40B4-BE49-F238E27FC236}">
                <a16:creationId xmlns:a16="http://schemas.microsoft.com/office/drawing/2014/main" id="{D0D37A01-14D6-97A0-B982-6AB4F7C843B4}"/>
              </a:ext>
            </a:extLst>
          </p:cNvPr>
          <p:cNvSpPr txBox="1"/>
          <p:nvPr/>
        </p:nvSpPr>
        <p:spPr>
          <a:xfrm>
            <a:off x="1287887" y="6014434"/>
            <a:ext cx="8860665" cy="1200329"/>
          </a:xfrm>
          <a:prstGeom prst="rect">
            <a:avLst/>
          </a:prstGeom>
          <a:noFill/>
        </p:spPr>
        <p:txBody>
          <a:bodyPr wrap="square" rtlCol="0">
            <a:spAutoFit/>
          </a:bodyPr>
          <a:lstStyle/>
          <a:p>
            <a:r>
              <a:rPr lang="en-US" dirty="0"/>
              <a:t>Inductive biases are the factors that guide how a learner generalizes. In the image above, the two learners have seen the same training data, but they generalize differently because they have different inductive biases. A central goal of my research is understanding what inductive biases guide language learning in humans; see SYNTAX TREES.</a:t>
            </a:r>
          </a:p>
        </p:txBody>
      </p:sp>
    </p:spTree>
    <p:extLst>
      <p:ext uri="{BB962C8B-B14F-4D97-AF65-F5344CB8AC3E}">
        <p14:creationId xmlns:p14="http://schemas.microsoft.com/office/powerpoint/2010/main" val="17561989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923330"/>
          </a:xfrm>
          <a:prstGeom prst="rect">
            <a:avLst/>
          </a:prstGeom>
          <a:noFill/>
        </p:spPr>
        <p:txBody>
          <a:bodyPr wrap="square" rtlCol="0">
            <a:spAutoFit/>
          </a:bodyPr>
          <a:lstStyle/>
          <a:p>
            <a:r>
              <a:rPr lang="en-US" dirty="0"/>
              <a:t>I am an organizer and problem writer for NACLO, a contest that uses logic puzzles to introduce high school students to linguistics. Above is an example puzzle; see the NACLO website for more.</a:t>
            </a:r>
          </a:p>
        </p:txBody>
      </p:sp>
      <p:pic>
        <p:nvPicPr>
          <p:cNvPr id="3" name="Picture 2" descr="A table of text with black text&#10;&#10;Description automatically generated">
            <a:extLst>
              <a:ext uri="{FF2B5EF4-FFF2-40B4-BE49-F238E27FC236}">
                <a16:creationId xmlns:a16="http://schemas.microsoft.com/office/drawing/2014/main" id="{C93414C6-51F8-5A70-3C51-E3F1BF9839D2}"/>
              </a:ext>
            </a:extLst>
          </p:cNvPr>
          <p:cNvPicPr>
            <a:picLocks noChangeAspect="1"/>
          </p:cNvPicPr>
          <p:nvPr/>
        </p:nvPicPr>
        <p:blipFill>
          <a:blip r:embed="rId2"/>
          <a:stretch>
            <a:fillRect/>
          </a:stretch>
        </p:blipFill>
        <p:spPr>
          <a:xfrm>
            <a:off x="1923360" y="1832020"/>
            <a:ext cx="8345279" cy="3193960"/>
          </a:xfrm>
          <a:prstGeom prst="rect">
            <a:avLst/>
          </a:prstGeom>
        </p:spPr>
      </p:pic>
    </p:spTree>
    <p:extLst>
      <p:ext uri="{BB962C8B-B14F-4D97-AF65-F5344CB8AC3E}">
        <p14:creationId xmlns:p14="http://schemas.microsoft.com/office/powerpoint/2010/main" val="11125608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02536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242CFC2-F681-CB95-B9B4-1D7D5CC65072}"/>
              </a:ext>
            </a:extLst>
          </p:cNvPr>
          <p:cNvPicPr>
            <a:picLocks noChangeAspect="1"/>
          </p:cNvPicPr>
          <p:nvPr/>
        </p:nvPicPr>
        <p:blipFill>
          <a:blip r:embed="rId2"/>
          <a:stretch>
            <a:fillRect/>
          </a:stretch>
        </p:blipFill>
        <p:spPr>
          <a:xfrm>
            <a:off x="1365250" y="419100"/>
            <a:ext cx="9461500" cy="6019800"/>
          </a:xfrm>
          <a:prstGeom prst="rect">
            <a:avLst/>
          </a:prstGeom>
        </p:spPr>
      </p:pic>
    </p:spTree>
    <p:extLst>
      <p:ext uri="{BB962C8B-B14F-4D97-AF65-F5344CB8AC3E}">
        <p14:creationId xmlns:p14="http://schemas.microsoft.com/office/powerpoint/2010/main" val="2517871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a:extLst>
              <a:ext uri="{FF2B5EF4-FFF2-40B4-BE49-F238E27FC236}">
                <a16:creationId xmlns:a16="http://schemas.microsoft.com/office/drawing/2014/main" id="{AE7B4511-AE94-8AB3-FE79-98DE4F4F3F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1000"/>
            <a:ext cx="12192000" cy="609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24071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The top of the image is the paper title: &quot;Picking BERT's Brain: Probing for Linguistic Dependencies in Contextualized Embeddings Using Representational Similarity Analysis&quot; by Michael Lepori and Thomas McCoy.&#10;&#10;The bottom of the image is a figure showing a four-step process. Step 1: Create a corpus of stimuli. Step 2: Create a reference model (the model you want to understand) and hypothesis models (models which encode hypotheses about the reference model). Step 3: Compute representational dissimilarity matrices for each of these models; these matrices encode which stimuli have the most similar encodings under that model. Step 4: Evaluate which hypothesis model has a representational dissimilarity matrix closest to the representational dissimilarity matrix of the reference model.">
            <a:extLst>
              <a:ext uri="{FF2B5EF4-FFF2-40B4-BE49-F238E27FC236}">
                <a16:creationId xmlns:a16="http://schemas.microsoft.com/office/drawing/2014/main" id="{A899A7C6-6608-D30A-9FF3-5C27348C0F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5763"/>
            <a:ext cx="12192000" cy="6086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05050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Image">
            <a:extLst>
              <a:ext uri="{FF2B5EF4-FFF2-40B4-BE49-F238E27FC236}">
                <a16:creationId xmlns:a16="http://schemas.microsoft.com/office/drawing/2014/main" id="{694E6B21-53A2-86A9-C7B9-C7B97E00D0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90525"/>
            <a:ext cx="12192000" cy="607536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A42CCE1-4353-CAAB-E3FB-1191DFC967C5}"/>
              </a:ext>
            </a:extLst>
          </p:cNvPr>
          <p:cNvSpPr txBox="1"/>
          <p:nvPr/>
        </p:nvSpPr>
        <p:spPr>
          <a:xfrm>
            <a:off x="8415337" y="21193"/>
            <a:ext cx="3486150" cy="646331"/>
          </a:xfrm>
          <a:prstGeom prst="rect">
            <a:avLst/>
          </a:prstGeom>
          <a:noFill/>
        </p:spPr>
        <p:txBody>
          <a:bodyPr wrap="square" rtlCol="0">
            <a:spAutoFit/>
          </a:bodyPr>
          <a:lstStyle/>
          <a:p>
            <a:r>
              <a:rPr lang="en-US" dirty="0"/>
              <a:t>Inductive bias movie?</a:t>
            </a:r>
          </a:p>
          <a:p>
            <a:r>
              <a:rPr lang="en-US" dirty="0"/>
              <a:t>In-</a:t>
            </a:r>
            <a:r>
              <a:rPr lang="en-US" dirty="0" err="1"/>
              <a:t>dist</a:t>
            </a:r>
            <a:r>
              <a:rPr lang="en-US" dirty="0"/>
              <a:t> vs. out-of-</a:t>
            </a:r>
            <a:r>
              <a:rPr lang="en-US" dirty="0" err="1"/>
              <a:t>dist</a:t>
            </a:r>
            <a:r>
              <a:rPr lang="en-US" dirty="0"/>
              <a:t> movie?</a:t>
            </a:r>
          </a:p>
        </p:txBody>
      </p:sp>
      <p:pic>
        <p:nvPicPr>
          <p:cNvPr id="11268" name="Picture 4" descr="Image">
            <a:extLst>
              <a:ext uri="{FF2B5EF4-FFF2-40B4-BE49-F238E27FC236}">
                <a16:creationId xmlns:a16="http://schemas.microsoft.com/office/drawing/2014/main" id="{68C9574C-8B30-5373-EE44-E9FE13D97A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47414" y="667524"/>
            <a:ext cx="7008126" cy="4488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34800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1754326"/>
          </a:xfrm>
          <a:prstGeom prst="rect">
            <a:avLst/>
          </a:prstGeom>
          <a:noFill/>
        </p:spPr>
        <p:txBody>
          <a:bodyPr wrap="square" rtlCol="0">
            <a:spAutoFit/>
          </a:bodyPr>
          <a:lstStyle/>
          <a:p>
            <a:r>
              <a:rPr lang="en-US" b="0" i="0" dirty="0">
                <a:solidFill>
                  <a:srgbClr val="0F1419"/>
                </a:solidFill>
                <a:effectLst/>
                <a:latin typeface="TwitterChirp"/>
              </a:rPr>
              <a:t>Left: We trained people on a syntactic pattern involving center embedding and then evaluated whether they extrapolated this pattern to sequences longer than those they were trained on. Right: We found that many participants extrapolated the pattern (“unbounded language”), with few if any learning the pattern in a way that did not generalize (“bounded language”); there were also many participants failed to learn the pattern at all (“random guessing”). See PAPER.</a:t>
            </a:r>
            <a:endParaRPr lang="en-US" dirty="0"/>
          </a:p>
        </p:txBody>
      </p:sp>
      <p:pic>
        <p:nvPicPr>
          <p:cNvPr id="2" name="Picture 1">
            <a:extLst>
              <a:ext uri="{FF2B5EF4-FFF2-40B4-BE49-F238E27FC236}">
                <a16:creationId xmlns:a16="http://schemas.microsoft.com/office/drawing/2014/main" id="{1DE2E6F6-7949-74B8-8695-75CBF824E5CB}"/>
              </a:ext>
            </a:extLst>
          </p:cNvPr>
          <p:cNvPicPr>
            <a:picLocks noChangeAspect="1"/>
          </p:cNvPicPr>
          <p:nvPr/>
        </p:nvPicPr>
        <p:blipFill>
          <a:blip r:embed="rId2"/>
          <a:stretch>
            <a:fillRect/>
          </a:stretch>
        </p:blipFill>
        <p:spPr>
          <a:xfrm>
            <a:off x="6675551" y="1471397"/>
            <a:ext cx="3940918" cy="3915202"/>
          </a:xfrm>
          <a:prstGeom prst="rect">
            <a:avLst/>
          </a:prstGeom>
        </p:spPr>
      </p:pic>
      <p:pic>
        <p:nvPicPr>
          <p:cNvPr id="8" name="Picture 4" descr="The top of the image has the title &quot;Infinite use of finite means? Evaluating the generalization of center embedding learned from an artificial grammar&quot; by R. Thomas McCoy, Jennifer Culbertson, Paul Smolensky, and Geraldine Legendre. Below that is part of the training set of an experiment; the training set contains a 2-word nonsense sentence, a 4-word nonsense sentence, and a 6-word nonsense sentence, where all these sentences have a center-embedded structure. Below the training set are examples from the test set: an interpolation example, which is a sentence of length 4, and an extrapolation example, which is a sentence of length 8 (longer than any of the training examples). On the right of the image is a plot showing participants' interpolation accuracy on the x-axis and their extrapolation accuracy on the y-axis; these two accuracies are strongly positively correlated - extrapolation accuracy is approximately equal to interpolation accuracy.">
            <a:extLst>
              <a:ext uri="{FF2B5EF4-FFF2-40B4-BE49-F238E27FC236}">
                <a16:creationId xmlns:a16="http://schemas.microsoft.com/office/drawing/2014/main" id="{90BC4933-1845-FA85-E4EC-52AA1F63DF6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67" t="26985" r="38763"/>
          <a:stretch/>
        </p:blipFill>
        <p:spPr bwMode="auto">
          <a:xfrm>
            <a:off x="1697260" y="1808597"/>
            <a:ext cx="4643440" cy="324080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9BDFE0BB-57DA-2E0A-3F2E-8904B64223E2}"/>
              </a:ext>
            </a:extLst>
          </p:cNvPr>
          <p:cNvSpPr/>
          <p:nvPr/>
        </p:nvSpPr>
        <p:spPr>
          <a:xfrm>
            <a:off x="2232211" y="2891118"/>
            <a:ext cx="248770" cy="107576"/>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46D91ED-F2F0-5DA8-D797-5B2F08528CBE}"/>
              </a:ext>
            </a:extLst>
          </p:cNvPr>
          <p:cNvSpPr/>
          <p:nvPr/>
        </p:nvSpPr>
        <p:spPr>
          <a:xfrm>
            <a:off x="2560338" y="2891118"/>
            <a:ext cx="297162" cy="107576"/>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4DCBE8E-122B-73A6-4E25-74080C916692}"/>
              </a:ext>
            </a:extLst>
          </p:cNvPr>
          <p:cNvSpPr/>
          <p:nvPr/>
        </p:nvSpPr>
        <p:spPr>
          <a:xfrm>
            <a:off x="5402150" y="2859181"/>
            <a:ext cx="297162"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C70B57F-81CA-18D5-CCAE-02B69B8AA673}"/>
              </a:ext>
            </a:extLst>
          </p:cNvPr>
          <p:cNvSpPr/>
          <p:nvPr/>
        </p:nvSpPr>
        <p:spPr>
          <a:xfrm>
            <a:off x="4243462" y="2853018"/>
            <a:ext cx="229865"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9265BBF-DBFF-5776-0237-A702B5F0E932}"/>
              </a:ext>
            </a:extLst>
          </p:cNvPr>
          <p:cNvSpPr/>
          <p:nvPr/>
        </p:nvSpPr>
        <p:spPr>
          <a:xfrm>
            <a:off x="4530897" y="2853018"/>
            <a:ext cx="161753" cy="123264"/>
          </a:xfrm>
          <a:prstGeom prst="rect">
            <a:avLst/>
          </a:prstGeom>
          <a:solidFill>
            <a:schemeClr val="accent2">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4" name="Rectangle 13">
            <a:extLst>
              <a:ext uri="{FF2B5EF4-FFF2-40B4-BE49-F238E27FC236}">
                <a16:creationId xmlns:a16="http://schemas.microsoft.com/office/drawing/2014/main" id="{0F92C2A1-B5CB-9ED3-2C08-97E56F0FCC55}"/>
              </a:ext>
            </a:extLst>
          </p:cNvPr>
          <p:cNvSpPr/>
          <p:nvPr/>
        </p:nvSpPr>
        <p:spPr>
          <a:xfrm>
            <a:off x="5198306" y="2853018"/>
            <a:ext cx="161753" cy="123264"/>
          </a:xfrm>
          <a:prstGeom prst="rect">
            <a:avLst/>
          </a:prstGeom>
          <a:solidFill>
            <a:schemeClr val="accent2">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5" name="Rectangle 14">
            <a:extLst>
              <a:ext uri="{FF2B5EF4-FFF2-40B4-BE49-F238E27FC236}">
                <a16:creationId xmlns:a16="http://schemas.microsoft.com/office/drawing/2014/main" id="{BA3ABEB7-931B-F140-F5B0-6A2CD729E8DD}"/>
              </a:ext>
            </a:extLst>
          </p:cNvPr>
          <p:cNvSpPr/>
          <p:nvPr/>
        </p:nvSpPr>
        <p:spPr>
          <a:xfrm>
            <a:off x="4770677" y="2853018"/>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54DE469-FEB1-D064-9D97-5681DB2C0D08}"/>
              </a:ext>
            </a:extLst>
          </p:cNvPr>
          <p:cNvSpPr/>
          <p:nvPr/>
        </p:nvSpPr>
        <p:spPr>
          <a:xfrm>
            <a:off x="4965119" y="2853018"/>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AA1369B-DC8A-8F08-D157-B10D491417CB}"/>
              </a:ext>
            </a:extLst>
          </p:cNvPr>
          <p:cNvSpPr/>
          <p:nvPr/>
        </p:nvSpPr>
        <p:spPr>
          <a:xfrm>
            <a:off x="3346844" y="2862543"/>
            <a:ext cx="171055"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09182B5-EC3D-FF29-408D-F5A04D29FAC8}"/>
              </a:ext>
            </a:extLst>
          </p:cNvPr>
          <p:cNvSpPr/>
          <p:nvPr/>
        </p:nvSpPr>
        <p:spPr>
          <a:xfrm>
            <a:off x="3601645" y="2862543"/>
            <a:ext cx="178328"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ABA6FC-81F9-DC91-91FD-6ABBA25F8D88}"/>
              </a:ext>
            </a:extLst>
          </p:cNvPr>
          <p:cNvSpPr/>
          <p:nvPr/>
        </p:nvSpPr>
        <p:spPr>
          <a:xfrm>
            <a:off x="3941972" y="2862543"/>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265FF7E-2592-BD4C-9E3F-81BA7897C8E9}"/>
              </a:ext>
            </a:extLst>
          </p:cNvPr>
          <p:cNvSpPr/>
          <p:nvPr/>
        </p:nvSpPr>
        <p:spPr>
          <a:xfrm>
            <a:off x="3062567" y="2862543"/>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6B7C4A7-14A0-E0A9-C6E9-29380B9CF119}"/>
              </a:ext>
            </a:extLst>
          </p:cNvPr>
          <p:cNvSpPr/>
          <p:nvPr/>
        </p:nvSpPr>
        <p:spPr>
          <a:xfrm>
            <a:off x="2304452" y="4327947"/>
            <a:ext cx="248770" cy="107576"/>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4611C31-2EAD-086F-9BC1-2EF1F3F0941A}"/>
              </a:ext>
            </a:extLst>
          </p:cNvPr>
          <p:cNvSpPr/>
          <p:nvPr/>
        </p:nvSpPr>
        <p:spPr>
          <a:xfrm>
            <a:off x="2623789" y="4327947"/>
            <a:ext cx="297162" cy="107576"/>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F9472BE-3630-77F2-88AF-61BE42D9E18F}"/>
              </a:ext>
            </a:extLst>
          </p:cNvPr>
          <p:cNvSpPr/>
          <p:nvPr/>
        </p:nvSpPr>
        <p:spPr>
          <a:xfrm>
            <a:off x="2005503" y="4312259"/>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5121FFD-AAB3-EC9C-890A-68B316246B4C}"/>
              </a:ext>
            </a:extLst>
          </p:cNvPr>
          <p:cNvSpPr/>
          <p:nvPr/>
        </p:nvSpPr>
        <p:spPr>
          <a:xfrm>
            <a:off x="3069683" y="4323661"/>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C57FE71-C012-2579-1BE0-187913C47B51}"/>
              </a:ext>
            </a:extLst>
          </p:cNvPr>
          <p:cNvSpPr/>
          <p:nvPr/>
        </p:nvSpPr>
        <p:spPr>
          <a:xfrm>
            <a:off x="4965119" y="4614822"/>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EF3E96E-5DD4-C92D-FD70-57583F443DD7}"/>
              </a:ext>
            </a:extLst>
          </p:cNvPr>
          <p:cNvSpPr/>
          <p:nvPr/>
        </p:nvSpPr>
        <p:spPr>
          <a:xfrm>
            <a:off x="5161992" y="4614822"/>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23FD5B7-9DF4-3D3E-721E-4940D84C4F7F}"/>
              </a:ext>
            </a:extLst>
          </p:cNvPr>
          <p:cNvSpPr/>
          <p:nvPr/>
        </p:nvSpPr>
        <p:spPr>
          <a:xfrm>
            <a:off x="5699312" y="4614822"/>
            <a:ext cx="164234" cy="123264"/>
          </a:xfrm>
          <a:prstGeom prst="rect">
            <a:avLst/>
          </a:prstGeom>
          <a:solidFill>
            <a:schemeClr val="accent2">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C35E115E-3520-C8B2-2087-6A84552EBE58}"/>
              </a:ext>
            </a:extLst>
          </p:cNvPr>
          <p:cNvSpPr/>
          <p:nvPr/>
        </p:nvSpPr>
        <p:spPr>
          <a:xfrm>
            <a:off x="4434059" y="4614822"/>
            <a:ext cx="164234" cy="123264"/>
          </a:xfrm>
          <a:prstGeom prst="rect">
            <a:avLst/>
          </a:prstGeom>
          <a:solidFill>
            <a:schemeClr val="accent2">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ABCC8CE-E05A-7E2C-F294-B20B1C918961}"/>
              </a:ext>
            </a:extLst>
          </p:cNvPr>
          <p:cNvSpPr/>
          <p:nvPr/>
        </p:nvSpPr>
        <p:spPr>
          <a:xfrm>
            <a:off x="4184517" y="4614822"/>
            <a:ext cx="164234"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6E8FEC55-9549-0C08-14C0-11984EBAF273}"/>
              </a:ext>
            </a:extLst>
          </p:cNvPr>
          <p:cNvSpPr/>
          <p:nvPr/>
        </p:nvSpPr>
        <p:spPr>
          <a:xfrm>
            <a:off x="5944010" y="4618759"/>
            <a:ext cx="189941"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A294C525-0E0C-DDB2-1BE9-50F53373BDCA}"/>
              </a:ext>
            </a:extLst>
          </p:cNvPr>
          <p:cNvSpPr/>
          <p:nvPr/>
        </p:nvSpPr>
        <p:spPr>
          <a:xfrm>
            <a:off x="4672502" y="4614822"/>
            <a:ext cx="212153" cy="123264"/>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5E7593F-8155-6DBA-3F8C-C946689AD758}"/>
              </a:ext>
            </a:extLst>
          </p:cNvPr>
          <p:cNvSpPr/>
          <p:nvPr/>
        </p:nvSpPr>
        <p:spPr>
          <a:xfrm>
            <a:off x="5373980" y="4614822"/>
            <a:ext cx="254387" cy="123264"/>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73813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1754326"/>
          </a:xfrm>
          <a:prstGeom prst="rect">
            <a:avLst/>
          </a:prstGeom>
          <a:noFill/>
        </p:spPr>
        <p:txBody>
          <a:bodyPr wrap="square" rtlCol="0">
            <a:spAutoFit/>
          </a:bodyPr>
          <a:lstStyle/>
          <a:p>
            <a:r>
              <a:rPr lang="en-US" b="0" i="0" dirty="0">
                <a:solidFill>
                  <a:srgbClr val="0F1419"/>
                </a:solidFill>
                <a:effectLst/>
                <a:latin typeface="TwitterChirp"/>
              </a:rPr>
              <a:t>Left: We trained people on a syntactic pattern involving center embedding and then evaluated whether they extrapolated this pattern to sequences longer than those they were trained on. Right: We found that many participants extrapolated the pattern (“unbounded language”), with few if any learning the pattern in a way that did not generalize (“bounded language”); there were also many participants failed to learn the pattern at all (“random guessing”). See PAPER.</a:t>
            </a:r>
            <a:endParaRPr lang="en-US" dirty="0"/>
          </a:p>
        </p:txBody>
      </p:sp>
      <p:pic>
        <p:nvPicPr>
          <p:cNvPr id="2" name="Picture 1">
            <a:extLst>
              <a:ext uri="{FF2B5EF4-FFF2-40B4-BE49-F238E27FC236}">
                <a16:creationId xmlns:a16="http://schemas.microsoft.com/office/drawing/2014/main" id="{1DE2E6F6-7949-74B8-8695-75CBF824E5CB}"/>
              </a:ext>
            </a:extLst>
          </p:cNvPr>
          <p:cNvPicPr>
            <a:picLocks noChangeAspect="1"/>
          </p:cNvPicPr>
          <p:nvPr/>
        </p:nvPicPr>
        <p:blipFill>
          <a:blip r:embed="rId2"/>
          <a:stretch>
            <a:fillRect/>
          </a:stretch>
        </p:blipFill>
        <p:spPr>
          <a:xfrm>
            <a:off x="6675551" y="1471397"/>
            <a:ext cx="3940918" cy="3915202"/>
          </a:xfrm>
          <a:prstGeom prst="rect">
            <a:avLst/>
          </a:prstGeom>
        </p:spPr>
      </p:pic>
      <p:pic>
        <p:nvPicPr>
          <p:cNvPr id="8" name="Picture 4" descr="The top of the image has the title &quot;Infinite use of finite means? Evaluating the generalization of center embedding learned from an artificial grammar&quot; by R. Thomas McCoy, Jennifer Culbertson, Paul Smolensky, and Geraldine Legendre. Below that is part of the training set of an experiment; the training set contains a 2-word nonsense sentence, a 4-word nonsense sentence, and a 6-word nonsense sentence, where all these sentences have a center-embedded structure. Below the training set are examples from the test set: an interpolation example, which is a sentence of length 4, and an extrapolation example, which is a sentence of length 8 (longer than any of the training examples). On the right of the image is a plot showing participants' interpolation accuracy on the x-axis and their extrapolation accuracy on the y-axis; these two accuracies are strongly positively correlated - extrapolation accuracy is approximately equal to interpolation accuracy.">
            <a:extLst>
              <a:ext uri="{FF2B5EF4-FFF2-40B4-BE49-F238E27FC236}">
                <a16:creationId xmlns:a16="http://schemas.microsoft.com/office/drawing/2014/main" id="{90BC4933-1845-FA85-E4EC-52AA1F63DF6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67" t="26985" r="38763"/>
          <a:stretch/>
        </p:blipFill>
        <p:spPr bwMode="auto">
          <a:xfrm>
            <a:off x="-2791912" y="-1620402"/>
            <a:ext cx="4643440" cy="324080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9BDFE0BB-57DA-2E0A-3F2E-8904B64223E2}"/>
              </a:ext>
            </a:extLst>
          </p:cNvPr>
          <p:cNvSpPr/>
          <p:nvPr/>
        </p:nvSpPr>
        <p:spPr>
          <a:xfrm>
            <a:off x="-2256961" y="-537881"/>
            <a:ext cx="248770" cy="107576"/>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46D91ED-F2F0-5DA8-D797-5B2F08528CBE}"/>
              </a:ext>
            </a:extLst>
          </p:cNvPr>
          <p:cNvSpPr/>
          <p:nvPr/>
        </p:nvSpPr>
        <p:spPr>
          <a:xfrm>
            <a:off x="-1928834" y="-537881"/>
            <a:ext cx="297162" cy="107576"/>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4DCBE8E-122B-73A6-4E25-74080C916692}"/>
              </a:ext>
            </a:extLst>
          </p:cNvPr>
          <p:cNvSpPr/>
          <p:nvPr/>
        </p:nvSpPr>
        <p:spPr>
          <a:xfrm>
            <a:off x="912978" y="-569818"/>
            <a:ext cx="297162"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C70B57F-81CA-18D5-CCAE-02B69B8AA673}"/>
              </a:ext>
            </a:extLst>
          </p:cNvPr>
          <p:cNvSpPr/>
          <p:nvPr/>
        </p:nvSpPr>
        <p:spPr>
          <a:xfrm>
            <a:off x="-245710" y="-575981"/>
            <a:ext cx="229865"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9265BBF-DBFF-5776-0237-A702B5F0E932}"/>
              </a:ext>
            </a:extLst>
          </p:cNvPr>
          <p:cNvSpPr/>
          <p:nvPr/>
        </p:nvSpPr>
        <p:spPr>
          <a:xfrm>
            <a:off x="41725" y="-575981"/>
            <a:ext cx="161753" cy="123264"/>
          </a:xfrm>
          <a:prstGeom prst="rect">
            <a:avLst/>
          </a:prstGeom>
          <a:solidFill>
            <a:schemeClr val="accent2">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4" name="Rectangle 13">
            <a:extLst>
              <a:ext uri="{FF2B5EF4-FFF2-40B4-BE49-F238E27FC236}">
                <a16:creationId xmlns:a16="http://schemas.microsoft.com/office/drawing/2014/main" id="{0F92C2A1-B5CB-9ED3-2C08-97E56F0FCC55}"/>
              </a:ext>
            </a:extLst>
          </p:cNvPr>
          <p:cNvSpPr/>
          <p:nvPr/>
        </p:nvSpPr>
        <p:spPr>
          <a:xfrm>
            <a:off x="709134" y="-575981"/>
            <a:ext cx="161753" cy="123264"/>
          </a:xfrm>
          <a:prstGeom prst="rect">
            <a:avLst/>
          </a:prstGeom>
          <a:solidFill>
            <a:schemeClr val="accent2">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5" name="Rectangle 14">
            <a:extLst>
              <a:ext uri="{FF2B5EF4-FFF2-40B4-BE49-F238E27FC236}">
                <a16:creationId xmlns:a16="http://schemas.microsoft.com/office/drawing/2014/main" id="{BA3ABEB7-931B-F140-F5B0-6A2CD729E8DD}"/>
              </a:ext>
            </a:extLst>
          </p:cNvPr>
          <p:cNvSpPr/>
          <p:nvPr/>
        </p:nvSpPr>
        <p:spPr>
          <a:xfrm>
            <a:off x="281505" y="-575981"/>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54DE469-FEB1-D064-9D97-5681DB2C0D08}"/>
              </a:ext>
            </a:extLst>
          </p:cNvPr>
          <p:cNvSpPr/>
          <p:nvPr/>
        </p:nvSpPr>
        <p:spPr>
          <a:xfrm>
            <a:off x="475947" y="-575981"/>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AA1369B-DC8A-8F08-D157-B10D491417CB}"/>
              </a:ext>
            </a:extLst>
          </p:cNvPr>
          <p:cNvSpPr/>
          <p:nvPr/>
        </p:nvSpPr>
        <p:spPr>
          <a:xfrm>
            <a:off x="-1142328" y="-566456"/>
            <a:ext cx="171055"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09182B5-EC3D-FF29-408D-F5A04D29FAC8}"/>
              </a:ext>
            </a:extLst>
          </p:cNvPr>
          <p:cNvSpPr/>
          <p:nvPr/>
        </p:nvSpPr>
        <p:spPr>
          <a:xfrm>
            <a:off x="-887527" y="-566456"/>
            <a:ext cx="178328"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ABA6FC-81F9-DC91-91FD-6ABBA25F8D88}"/>
              </a:ext>
            </a:extLst>
          </p:cNvPr>
          <p:cNvSpPr/>
          <p:nvPr/>
        </p:nvSpPr>
        <p:spPr>
          <a:xfrm>
            <a:off x="-547200" y="-566456"/>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265FF7E-2592-BD4C-9E3F-81BA7897C8E9}"/>
              </a:ext>
            </a:extLst>
          </p:cNvPr>
          <p:cNvSpPr/>
          <p:nvPr/>
        </p:nvSpPr>
        <p:spPr>
          <a:xfrm>
            <a:off x="-1426605" y="-566456"/>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5121FFD-AAB3-EC9C-890A-68B316246B4C}"/>
              </a:ext>
            </a:extLst>
          </p:cNvPr>
          <p:cNvSpPr/>
          <p:nvPr/>
        </p:nvSpPr>
        <p:spPr>
          <a:xfrm>
            <a:off x="-1419489" y="894662"/>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C57FE71-C012-2579-1BE0-187913C47B51}"/>
              </a:ext>
            </a:extLst>
          </p:cNvPr>
          <p:cNvSpPr/>
          <p:nvPr/>
        </p:nvSpPr>
        <p:spPr>
          <a:xfrm>
            <a:off x="475947" y="1185823"/>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EF3E96E-5DD4-C92D-FD70-57583F443DD7}"/>
              </a:ext>
            </a:extLst>
          </p:cNvPr>
          <p:cNvSpPr/>
          <p:nvPr/>
        </p:nvSpPr>
        <p:spPr>
          <a:xfrm>
            <a:off x="672820" y="1185823"/>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23FD5B7-9DF4-3D3E-721E-4940D84C4F7F}"/>
              </a:ext>
            </a:extLst>
          </p:cNvPr>
          <p:cNvSpPr/>
          <p:nvPr/>
        </p:nvSpPr>
        <p:spPr>
          <a:xfrm>
            <a:off x="1210140" y="1185823"/>
            <a:ext cx="164234" cy="123264"/>
          </a:xfrm>
          <a:prstGeom prst="rect">
            <a:avLst/>
          </a:prstGeom>
          <a:solidFill>
            <a:schemeClr val="accent2">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C35E115E-3520-C8B2-2087-6A84552EBE58}"/>
              </a:ext>
            </a:extLst>
          </p:cNvPr>
          <p:cNvSpPr/>
          <p:nvPr/>
        </p:nvSpPr>
        <p:spPr>
          <a:xfrm>
            <a:off x="-55113" y="1185823"/>
            <a:ext cx="164234" cy="123264"/>
          </a:xfrm>
          <a:prstGeom prst="rect">
            <a:avLst/>
          </a:prstGeom>
          <a:solidFill>
            <a:schemeClr val="accent2">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ABCC8CE-E05A-7E2C-F294-B20B1C918961}"/>
              </a:ext>
            </a:extLst>
          </p:cNvPr>
          <p:cNvSpPr/>
          <p:nvPr/>
        </p:nvSpPr>
        <p:spPr>
          <a:xfrm>
            <a:off x="-304655" y="1185823"/>
            <a:ext cx="164234"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6E8FEC55-9549-0C08-14C0-11984EBAF273}"/>
              </a:ext>
            </a:extLst>
          </p:cNvPr>
          <p:cNvSpPr/>
          <p:nvPr/>
        </p:nvSpPr>
        <p:spPr>
          <a:xfrm>
            <a:off x="1454838" y="1189760"/>
            <a:ext cx="189941" cy="123264"/>
          </a:xfrm>
          <a:prstGeom prst="rect">
            <a:avLst/>
          </a:prstGeom>
          <a:solidFill>
            <a:srgbClr val="00B05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A294C525-0E0C-DDB2-1BE9-50F53373BDCA}"/>
              </a:ext>
            </a:extLst>
          </p:cNvPr>
          <p:cNvSpPr/>
          <p:nvPr/>
        </p:nvSpPr>
        <p:spPr>
          <a:xfrm>
            <a:off x="183330" y="1185823"/>
            <a:ext cx="212153" cy="123264"/>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5E7593F-8155-6DBA-3F8C-C946689AD758}"/>
              </a:ext>
            </a:extLst>
          </p:cNvPr>
          <p:cNvSpPr/>
          <p:nvPr/>
        </p:nvSpPr>
        <p:spPr>
          <a:xfrm>
            <a:off x="884808" y="1185823"/>
            <a:ext cx="254387" cy="123264"/>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08C369D7-5405-1B14-EA8B-C34AF72443F5}"/>
              </a:ext>
            </a:extLst>
          </p:cNvPr>
          <p:cNvGrpSpPr/>
          <p:nvPr/>
        </p:nvGrpSpPr>
        <p:grpSpPr>
          <a:xfrm>
            <a:off x="-3682239" y="2071872"/>
            <a:ext cx="2710966" cy="4754496"/>
            <a:chOff x="-5585081" y="814450"/>
            <a:chExt cx="4016860" cy="6458461"/>
          </a:xfrm>
        </p:grpSpPr>
        <p:sp>
          <p:nvSpPr>
            <p:cNvPr id="21" name="Rectangle 20">
              <a:extLst>
                <a:ext uri="{FF2B5EF4-FFF2-40B4-BE49-F238E27FC236}">
                  <a16:creationId xmlns:a16="http://schemas.microsoft.com/office/drawing/2014/main" id="{D6B7C4A7-14A0-E0A9-C6E9-29380B9CF119}"/>
                </a:ext>
              </a:extLst>
            </p:cNvPr>
            <p:cNvSpPr/>
            <p:nvPr/>
          </p:nvSpPr>
          <p:spPr>
            <a:xfrm>
              <a:off x="-2184720" y="898948"/>
              <a:ext cx="248770" cy="107576"/>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4611C31-2EAD-086F-9BC1-2EF1F3F0941A}"/>
                </a:ext>
              </a:extLst>
            </p:cNvPr>
            <p:cNvSpPr/>
            <p:nvPr/>
          </p:nvSpPr>
          <p:spPr>
            <a:xfrm>
              <a:off x="-1865383" y="898948"/>
              <a:ext cx="297162" cy="107576"/>
            </a:xfrm>
            <a:prstGeom prst="rect">
              <a:avLst/>
            </a:prstGeom>
            <a:solidFill>
              <a:srgbClr val="4472C4">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F9472BE-3630-77F2-88AF-61BE42D9E18F}"/>
                </a:ext>
              </a:extLst>
            </p:cNvPr>
            <p:cNvSpPr/>
            <p:nvPr/>
          </p:nvSpPr>
          <p:spPr>
            <a:xfrm>
              <a:off x="-2483669" y="883260"/>
              <a:ext cx="131524" cy="123264"/>
            </a:xfrm>
            <a:prstGeom prst="rect">
              <a:avLst/>
            </a:prstGeom>
            <a:solidFill>
              <a:srgbClr val="7030A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6243F34-838A-411B-ED32-DACAA7D6FA3C}"/>
                </a:ext>
              </a:extLst>
            </p:cNvPr>
            <p:cNvPicPr>
              <a:picLocks noChangeAspect="1"/>
            </p:cNvPicPr>
            <p:nvPr/>
          </p:nvPicPr>
          <p:blipFill rotWithShape="1">
            <a:blip r:embed="rId4"/>
            <a:srcRect l="8357" t="42695" r="74140" b="4061"/>
            <a:stretch/>
          </p:blipFill>
          <p:spPr>
            <a:xfrm>
              <a:off x="-4849567" y="814450"/>
              <a:ext cx="1809346" cy="1616128"/>
            </a:xfrm>
            <a:prstGeom prst="rect">
              <a:avLst/>
            </a:prstGeom>
          </p:spPr>
        </p:pic>
        <p:pic>
          <p:nvPicPr>
            <p:cNvPr id="33" name="Picture 32">
              <a:extLst>
                <a:ext uri="{FF2B5EF4-FFF2-40B4-BE49-F238E27FC236}">
                  <a16:creationId xmlns:a16="http://schemas.microsoft.com/office/drawing/2014/main" id="{E5F0DFF6-97D3-DC3D-1C06-FD7E98362D3B}"/>
                </a:ext>
              </a:extLst>
            </p:cNvPr>
            <p:cNvPicPr>
              <a:picLocks noChangeAspect="1"/>
            </p:cNvPicPr>
            <p:nvPr/>
          </p:nvPicPr>
          <p:blipFill rotWithShape="1">
            <a:blip r:embed="rId4"/>
            <a:srcRect l="54821" t="8367" r="11148" b="4062"/>
            <a:stretch/>
          </p:blipFill>
          <p:spPr>
            <a:xfrm>
              <a:off x="-5585081" y="4614822"/>
              <a:ext cx="3517899" cy="2658089"/>
            </a:xfrm>
            <a:prstGeom prst="rect">
              <a:avLst/>
            </a:prstGeom>
          </p:spPr>
        </p:pic>
        <p:pic>
          <p:nvPicPr>
            <p:cNvPr id="34" name="Picture 33">
              <a:extLst>
                <a:ext uri="{FF2B5EF4-FFF2-40B4-BE49-F238E27FC236}">
                  <a16:creationId xmlns:a16="http://schemas.microsoft.com/office/drawing/2014/main" id="{D2914510-F563-7D8A-52D9-42DEE035201A}"/>
                </a:ext>
              </a:extLst>
            </p:cNvPr>
            <p:cNvPicPr>
              <a:picLocks noChangeAspect="1"/>
            </p:cNvPicPr>
            <p:nvPr/>
          </p:nvPicPr>
          <p:blipFill rotWithShape="1">
            <a:blip r:embed="rId4"/>
            <a:srcRect l="28128" t="23978" r="46653" b="4062"/>
            <a:stretch/>
          </p:blipFill>
          <p:spPr>
            <a:xfrm>
              <a:off x="-5213878" y="2430578"/>
              <a:ext cx="2607012" cy="2184244"/>
            </a:xfrm>
            <a:prstGeom prst="rect">
              <a:avLst/>
            </a:prstGeom>
          </p:spPr>
        </p:pic>
      </p:grpSp>
    </p:spTree>
    <p:extLst>
      <p:ext uri="{BB962C8B-B14F-4D97-AF65-F5344CB8AC3E}">
        <p14:creationId xmlns:p14="http://schemas.microsoft.com/office/powerpoint/2010/main" val="14337911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923330"/>
          </a:xfrm>
          <a:prstGeom prst="rect">
            <a:avLst/>
          </a:prstGeom>
          <a:noFill/>
        </p:spPr>
        <p:txBody>
          <a:bodyPr wrap="square" rtlCol="0">
            <a:spAutoFit/>
          </a:bodyPr>
          <a:lstStyle/>
          <a:p>
            <a:r>
              <a:rPr lang="en-US" b="0" i="0" dirty="0">
                <a:solidFill>
                  <a:srgbClr val="0F1419"/>
                </a:solidFill>
                <a:effectLst/>
                <a:latin typeface="TwitterChirp"/>
              </a:rPr>
              <a:t>An approach for combining Bayesian inference with neural networks. We distill a Bayesian model’s prior into a neural network, creating a system that has the flexible architecture of a neural network yet the rapid learning abilities of a Bayesian model. See here for more.</a:t>
            </a:r>
            <a:endParaRPr lang="en-US" dirty="0"/>
          </a:p>
        </p:txBody>
      </p:sp>
      <p:pic>
        <p:nvPicPr>
          <p:cNvPr id="2" name="Picture 1">
            <a:extLst>
              <a:ext uri="{FF2B5EF4-FFF2-40B4-BE49-F238E27FC236}">
                <a16:creationId xmlns:a16="http://schemas.microsoft.com/office/drawing/2014/main" id="{FEDC1E98-63AD-903F-FCFF-F9E3D1AE2EB6}"/>
              </a:ext>
            </a:extLst>
          </p:cNvPr>
          <p:cNvPicPr>
            <a:picLocks noChangeAspect="1"/>
          </p:cNvPicPr>
          <p:nvPr/>
        </p:nvPicPr>
        <p:blipFill>
          <a:blip r:embed="rId2"/>
          <a:stretch>
            <a:fillRect/>
          </a:stretch>
        </p:blipFill>
        <p:spPr>
          <a:xfrm>
            <a:off x="1797285" y="1679556"/>
            <a:ext cx="8608845" cy="3498888"/>
          </a:xfrm>
          <a:prstGeom prst="rect">
            <a:avLst/>
          </a:prstGeom>
        </p:spPr>
      </p:pic>
    </p:spTree>
    <p:extLst>
      <p:ext uri="{BB962C8B-B14F-4D97-AF65-F5344CB8AC3E}">
        <p14:creationId xmlns:p14="http://schemas.microsoft.com/office/powerpoint/2010/main" val="4829529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923330"/>
          </a:xfrm>
          <a:prstGeom prst="rect">
            <a:avLst/>
          </a:prstGeom>
          <a:noFill/>
        </p:spPr>
        <p:txBody>
          <a:bodyPr wrap="square" rtlCol="0">
            <a:spAutoFit/>
          </a:bodyPr>
          <a:lstStyle/>
          <a:p>
            <a:r>
              <a:rPr lang="en-US" b="0" i="0" dirty="0">
                <a:solidFill>
                  <a:srgbClr val="0F1419"/>
                </a:solidFill>
                <a:effectLst/>
                <a:latin typeface="TwitterChirp"/>
              </a:rPr>
              <a:t>An approach for combining Bayesian inference with neural networks. We distill a Bayesian model’s prior into a neural network, creating a system that has the flexible architecture of a neural network yet the rapid learning abilities of a Bayesian model. See here for more.</a:t>
            </a:r>
            <a:endParaRPr lang="en-US" dirty="0"/>
          </a:p>
        </p:txBody>
      </p:sp>
      <p:pic>
        <p:nvPicPr>
          <p:cNvPr id="2" name="Picture 1">
            <a:extLst>
              <a:ext uri="{FF2B5EF4-FFF2-40B4-BE49-F238E27FC236}">
                <a16:creationId xmlns:a16="http://schemas.microsoft.com/office/drawing/2014/main" id="{FEDC1E98-63AD-903F-FCFF-F9E3D1AE2EB6}"/>
              </a:ext>
            </a:extLst>
          </p:cNvPr>
          <p:cNvPicPr>
            <a:picLocks noChangeAspect="1"/>
          </p:cNvPicPr>
          <p:nvPr/>
        </p:nvPicPr>
        <p:blipFill>
          <a:blip r:embed="rId2"/>
          <a:stretch>
            <a:fillRect/>
          </a:stretch>
        </p:blipFill>
        <p:spPr>
          <a:xfrm>
            <a:off x="2081836" y="1797526"/>
            <a:ext cx="8028323" cy="3262946"/>
          </a:xfrm>
          <a:prstGeom prst="rect">
            <a:avLst/>
          </a:prstGeom>
        </p:spPr>
      </p:pic>
      <p:pic>
        <p:nvPicPr>
          <p:cNvPr id="3" name="Picture 2">
            <a:extLst>
              <a:ext uri="{FF2B5EF4-FFF2-40B4-BE49-F238E27FC236}">
                <a16:creationId xmlns:a16="http://schemas.microsoft.com/office/drawing/2014/main" id="{77F6D6E7-8E11-EED4-3BDA-6D82A24DF47C}"/>
              </a:ext>
            </a:extLst>
          </p:cNvPr>
          <p:cNvPicPr>
            <a:picLocks noChangeAspect="1"/>
          </p:cNvPicPr>
          <p:nvPr/>
        </p:nvPicPr>
        <p:blipFill>
          <a:blip r:embed="rId3"/>
          <a:stretch>
            <a:fillRect/>
          </a:stretch>
        </p:blipFill>
        <p:spPr>
          <a:xfrm>
            <a:off x="9928727" y="772939"/>
            <a:ext cx="7061200" cy="5270500"/>
          </a:xfrm>
          <a:prstGeom prst="rect">
            <a:avLst/>
          </a:prstGeom>
        </p:spPr>
      </p:pic>
    </p:spTree>
    <p:extLst>
      <p:ext uri="{BB962C8B-B14F-4D97-AF65-F5344CB8AC3E}">
        <p14:creationId xmlns:p14="http://schemas.microsoft.com/office/powerpoint/2010/main" val="3304757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2585323"/>
          </a:xfrm>
          <a:prstGeom prst="rect">
            <a:avLst/>
          </a:prstGeom>
          <a:noFill/>
        </p:spPr>
        <p:txBody>
          <a:bodyPr wrap="square" rtlCol="0">
            <a:spAutoFit/>
          </a:bodyPr>
          <a:lstStyle/>
          <a:p>
            <a:r>
              <a:rPr lang="en-US" dirty="0"/>
              <a:t>Linguists have traditionally represented language with symbolic structures, such as syntax trees (top left). However, the most successful language-processing systems in artificial intelligence instead represent information with vectors of continuous numbers (bottom left). How can such vectors capture the structure of language, given that they do not seem to have any systematic organization? A possible answer is suggested on the right: a sentence can be “in” a neural network’s vector encoding in the same way that music notes are “in” a sound wave. The vector, like the sound wave, is both compositional and continuous. Much of my research explores how to bridge the divide between vectors and symbolic structures (paper 1, paper 2, paper 3).</a:t>
            </a:r>
          </a:p>
        </p:txBody>
      </p:sp>
      <p:sp>
        <p:nvSpPr>
          <p:cNvPr id="8" name="Rectangle 7">
            <a:extLst>
              <a:ext uri="{FF2B5EF4-FFF2-40B4-BE49-F238E27FC236}">
                <a16:creationId xmlns:a16="http://schemas.microsoft.com/office/drawing/2014/main" id="{E2C5BC65-8814-ACB6-B784-0D32EC271F1B}"/>
              </a:ext>
            </a:extLst>
          </p:cNvPr>
          <p:cNvSpPr/>
          <p:nvPr/>
        </p:nvSpPr>
        <p:spPr>
          <a:xfrm>
            <a:off x="1611265" y="2925222"/>
            <a:ext cx="4378122" cy="369332"/>
          </a:xfrm>
          <a:prstGeom prst="rect">
            <a:avLst/>
          </a:prstGeom>
        </p:spPr>
        <p:txBody>
          <a:bodyPr wrap="none">
            <a:spAutoFit/>
          </a:bodyPr>
          <a:lstStyle/>
          <a:p>
            <a:r>
              <a:rPr lang="en-US" b="1" dirty="0">
                <a:solidFill>
                  <a:srgbClr val="7030A0"/>
                </a:solidFill>
                <a:latin typeface="Arial" panose="020B0604020202020204" pitchFamily="34" charset="0"/>
                <a:cs typeface="Arial" panose="020B0604020202020204" pitchFamily="34" charset="0"/>
              </a:rPr>
              <a:t>the doctor by the lawyer saw the artist</a:t>
            </a:r>
          </a:p>
        </p:txBody>
      </p:sp>
      <p:grpSp>
        <p:nvGrpSpPr>
          <p:cNvPr id="34" name="Group 33">
            <a:extLst>
              <a:ext uri="{FF2B5EF4-FFF2-40B4-BE49-F238E27FC236}">
                <a16:creationId xmlns:a16="http://schemas.microsoft.com/office/drawing/2014/main" id="{CE0A25E0-C580-0C62-87AF-BCAE0FF7DB22}"/>
              </a:ext>
            </a:extLst>
          </p:cNvPr>
          <p:cNvGrpSpPr/>
          <p:nvPr/>
        </p:nvGrpSpPr>
        <p:grpSpPr>
          <a:xfrm>
            <a:off x="1993282" y="2194236"/>
            <a:ext cx="3541610" cy="730989"/>
            <a:chOff x="1993282" y="1531990"/>
            <a:chExt cx="3541610" cy="1393235"/>
          </a:xfrm>
        </p:grpSpPr>
        <p:cxnSp>
          <p:nvCxnSpPr>
            <p:cNvPr id="10" name="Straight Connector 9">
              <a:extLst>
                <a:ext uri="{FF2B5EF4-FFF2-40B4-BE49-F238E27FC236}">
                  <a16:creationId xmlns:a16="http://schemas.microsoft.com/office/drawing/2014/main" id="{4D04F2AC-E121-5524-96EF-84532F0FB42D}"/>
                </a:ext>
              </a:extLst>
            </p:cNvPr>
            <p:cNvCxnSpPr>
              <a:cxnSpLocks/>
            </p:cNvCxnSpPr>
            <p:nvPr/>
          </p:nvCxnSpPr>
          <p:spPr>
            <a:xfrm flipV="1">
              <a:off x="1993282" y="1531990"/>
              <a:ext cx="1728712" cy="1393232"/>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24DC11C-5A27-D215-C890-07558D36D5CF}"/>
                </a:ext>
              </a:extLst>
            </p:cNvPr>
            <p:cNvCxnSpPr>
              <a:cxnSpLocks/>
            </p:cNvCxnSpPr>
            <p:nvPr/>
          </p:nvCxnSpPr>
          <p:spPr>
            <a:xfrm flipH="1" flipV="1">
              <a:off x="2327733" y="2660972"/>
              <a:ext cx="277343" cy="264251"/>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EB9B732-5C60-ACAB-55AA-4192545FB237}"/>
                </a:ext>
              </a:extLst>
            </p:cNvPr>
            <p:cNvCxnSpPr>
              <a:cxnSpLocks/>
            </p:cNvCxnSpPr>
            <p:nvPr/>
          </p:nvCxnSpPr>
          <p:spPr>
            <a:xfrm flipV="1">
              <a:off x="3410248" y="2599286"/>
              <a:ext cx="294631" cy="325939"/>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8AB6204-3DF4-4627-9CAD-C428E17FC98A}"/>
                </a:ext>
              </a:extLst>
            </p:cNvPr>
            <p:cNvCxnSpPr>
              <a:cxnSpLocks/>
            </p:cNvCxnSpPr>
            <p:nvPr/>
          </p:nvCxnSpPr>
          <p:spPr>
            <a:xfrm flipH="1" flipV="1">
              <a:off x="3133276" y="2000572"/>
              <a:ext cx="888767" cy="924651"/>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010BE6C-5ED8-EF8A-37E5-BD9DF32948FC}"/>
                </a:ext>
              </a:extLst>
            </p:cNvPr>
            <p:cNvCxnSpPr>
              <a:cxnSpLocks/>
            </p:cNvCxnSpPr>
            <p:nvPr/>
          </p:nvCxnSpPr>
          <p:spPr>
            <a:xfrm flipV="1">
              <a:off x="4923097" y="2660972"/>
              <a:ext cx="266105" cy="264250"/>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986AB2C-7A9D-C2EE-F317-A073303C2B14}"/>
                </a:ext>
              </a:extLst>
            </p:cNvPr>
            <p:cNvCxnSpPr>
              <a:cxnSpLocks/>
            </p:cNvCxnSpPr>
            <p:nvPr/>
          </p:nvCxnSpPr>
          <p:spPr>
            <a:xfrm flipH="1" flipV="1">
              <a:off x="3721994" y="1531990"/>
              <a:ext cx="1812898" cy="1393232"/>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B0F7BF-6CBE-4119-3E8A-8CE4A33A221E}"/>
                </a:ext>
              </a:extLst>
            </p:cNvPr>
            <p:cNvCxnSpPr>
              <a:cxnSpLocks/>
            </p:cNvCxnSpPr>
            <p:nvPr/>
          </p:nvCxnSpPr>
          <p:spPr>
            <a:xfrm flipV="1">
              <a:off x="4551815" y="2457772"/>
              <a:ext cx="371281" cy="467450"/>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72D4893-93B9-43A8-E40B-C1AA539F27B6}"/>
                </a:ext>
              </a:extLst>
            </p:cNvPr>
            <p:cNvCxnSpPr>
              <a:cxnSpLocks/>
            </p:cNvCxnSpPr>
            <p:nvPr/>
          </p:nvCxnSpPr>
          <p:spPr>
            <a:xfrm flipV="1">
              <a:off x="3059958" y="2390634"/>
              <a:ext cx="446172" cy="534588"/>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grpSp>
      <p:pic>
        <p:nvPicPr>
          <p:cNvPr id="18" name="Picture 6" descr="When Sound Waves Do the Twist—Backwards! | Lab Manager">
            <a:extLst>
              <a:ext uri="{FF2B5EF4-FFF2-40B4-BE49-F238E27FC236}">
                <a16:creationId xmlns:a16="http://schemas.microsoft.com/office/drawing/2014/main" id="{88F7E3D7-179E-B946-4303-83016992A78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210" b="16362"/>
          <a:stretch/>
        </p:blipFill>
        <p:spPr bwMode="auto">
          <a:xfrm>
            <a:off x="6916324" y="4128845"/>
            <a:ext cx="3592481" cy="70788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9" name="Table 6">
            <a:extLst>
              <a:ext uri="{FF2B5EF4-FFF2-40B4-BE49-F238E27FC236}">
                <a16:creationId xmlns:a16="http://schemas.microsoft.com/office/drawing/2014/main" id="{9050C41C-10F1-E0D3-911B-F2A58AE02D7E}"/>
              </a:ext>
            </a:extLst>
          </p:cNvPr>
          <p:cNvGraphicFramePr>
            <a:graphicFrameLocks noGrp="1"/>
          </p:cNvGraphicFramePr>
          <p:nvPr>
            <p:extLst>
              <p:ext uri="{D42A27DB-BD31-4B8C-83A1-F6EECF244321}">
                <p14:modId xmlns:p14="http://schemas.microsoft.com/office/powerpoint/2010/main" val="2702144413"/>
              </p:ext>
            </p:extLst>
          </p:nvPr>
        </p:nvGraphicFramePr>
        <p:xfrm>
          <a:off x="1996180" y="4314827"/>
          <a:ext cx="3620560" cy="370840"/>
        </p:xfrm>
        <a:graphic>
          <a:graphicData uri="http://schemas.openxmlformats.org/drawingml/2006/table">
            <a:tbl>
              <a:tblPr firstRow="1" bandRow="1">
                <a:tableStyleId>{5C22544A-7EE6-4342-B048-85BDC9FD1C3A}</a:tableStyleId>
              </a:tblPr>
              <a:tblGrid>
                <a:gridCol w="452570">
                  <a:extLst>
                    <a:ext uri="{9D8B030D-6E8A-4147-A177-3AD203B41FA5}">
                      <a16:colId xmlns:a16="http://schemas.microsoft.com/office/drawing/2014/main" val="2043269688"/>
                    </a:ext>
                  </a:extLst>
                </a:gridCol>
                <a:gridCol w="452570">
                  <a:extLst>
                    <a:ext uri="{9D8B030D-6E8A-4147-A177-3AD203B41FA5}">
                      <a16:colId xmlns:a16="http://schemas.microsoft.com/office/drawing/2014/main" val="932334330"/>
                    </a:ext>
                  </a:extLst>
                </a:gridCol>
                <a:gridCol w="452570">
                  <a:extLst>
                    <a:ext uri="{9D8B030D-6E8A-4147-A177-3AD203B41FA5}">
                      <a16:colId xmlns:a16="http://schemas.microsoft.com/office/drawing/2014/main" val="237735791"/>
                    </a:ext>
                  </a:extLst>
                </a:gridCol>
                <a:gridCol w="452570">
                  <a:extLst>
                    <a:ext uri="{9D8B030D-6E8A-4147-A177-3AD203B41FA5}">
                      <a16:colId xmlns:a16="http://schemas.microsoft.com/office/drawing/2014/main" val="1461490894"/>
                    </a:ext>
                  </a:extLst>
                </a:gridCol>
                <a:gridCol w="452570">
                  <a:extLst>
                    <a:ext uri="{9D8B030D-6E8A-4147-A177-3AD203B41FA5}">
                      <a16:colId xmlns:a16="http://schemas.microsoft.com/office/drawing/2014/main" val="3614650784"/>
                    </a:ext>
                  </a:extLst>
                </a:gridCol>
                <a:gridCol w="452570">
                  <a:extLst>
                    <a:ext uri="{9D8B030D-6E8A-4147-A177-3AD203B41FA5}">
                      <a16:colId xmlns:a16="http://schemas.microsoft.com/office/drawing/2014/main" val="978734557"/>
                    </a:ext>
                  </a:extLst>
                </a:gridCol>
                <a:gridCol w="452570">
                  <a:extLst>
                    <a:ext uri="{9D8B030D-6E8A-4147-A177-3AD203B41FA5}">
                      <a16:colId xmlns:a16="http://schemas.microsoft.com/office/drawing/2014/main" val="1088033463"/>
                    </a:ext>
                  </a:extLst>
                </a:gridCol>
                <a:gridCol w="452570">
                  <a:extLst>
                    <a:ext uri="{9D8B030D-6E8A-4147-A177-3AD203B41FA5}">
                      <a16:colId xmlns:a16="http://schemas.microsoft.com/office/drawing/2014/main" val="4099734226"/>
                    </a:ext>
                  </a:extLst>
                </a:gridCol>
              </a:tblGrid>
              <a:tr h="370840">
                <a:tc>
                  <a:txBody>
                    <a:bodyPr/>
                    <a:lstStyle/>
                    <a:p>
                      <a:pPr algn="ctr"/>
                      <a:r>
                        <a:rPr lang="en-US" sz="1600" dirty="0"/>
                        <a:t>0.7</a:t>
                      </a:r>
                    </a:p>
                  </a:txBody>
                  <a:tcPr>
                    <a:solidFill>
                      <a:srgbClr val="7732A8"/>
                    </a:solidFill>
                  </a:tcPr>
                </a:tc>
                <a:tc>
                  <a:txBody>
                    <a:bodyPr/>
                    <a:lstStyle/>
                    <a:p>
                      <a:pPr algn="ctr"/>
                      <a:r>
                        <a:rPr lang="en-US" sz="1600" dirty="0"/>
                        <a:t>0.3</a:t>
                      </a:r>
                    </a:p>
                  </a:txBody>
                  <a:tcPr>
                    <a:solidFill>
                      <a:srgbClr val="AC48F4"/>
                    </a:solidFill>
                  </a:tcPr>
                </a:tc>
                <a:tc>
                  <a:txBody>
                    <a:bodyPr/>
                    <a:lstStyle/>
                    <a:p>
                      <a:pPr algn="ctr"/>
                      <a:r>
                        <a:rPr lang="en-US" sz="1600" dirty="0"/>
                        <a:t>1.0</a:t>
                      </a:r>
                    </a:p>
                  </a:txBody>
                  <a:tcPr>
                    <a:solidFill>
                      <a:srgbClr val="58257D"/>
                    </a:solidFill>
                  </a:tcPr>
                </a:tc>
                <a:tc>
                  <a:txBody>
                    <a:bodyPr/>
                    <a:lstStyle/>
                    <a:p>
                      <a:pPr algn="ctr"/>
                      <a:r>
                        <a:rPr lang="en-US" sz="1600" dirty="0"/>
                        <a:t>0.8</a:t>
                      </a:r>
                    </a:p>
                  </a:txBody>
                  <a:tcPr>
                    <a:solidFill>
                      <a:srgbClr val="652A8F"/>
                    </a:solidFill>
                  </a:tcPr>
                </a:tc>
                <a:tc>
                  <a:txBody>
                    <a:bodyPr/>
                    <a:lstStyle/>
                    <a:p>
                      <a:pPr algn="ctr"/>
                      <a:r>
                        <a:rPr lang="en-US" sz="1600" dirty="0"/>
                        <a:t>0.4</a:t>
                      </a:r>
                    </a:p>
                  </a:txBody>
                  <a:tcPr>
                    <a:solidFill>
                      <a:srgbClr val="BA4EFF"/>
                    </a:solidFill>
                  </a:tcPr>
                </a:tc>
                <a:tc>
                  <a:txBody>
                    <a:bodyPr/>
                    <a:lstStyle/>
                    <a:p>
                      <a:pPr algn="ctr"/>
                      <a:r>
                        <a:rPr lang="en-US" sz="1600" dirty="0"/>
                        <a:t>0.6</a:t>
                      </a:r>
                    </a:p>
                  </a:txBody>
                  <a:tcPr>
                    <a:solidFill>
                      <a:srgbClr val="8437BB"/>
                    </a:solidFill>
                  </a:tcPr>
                </a:tc>
                <a:tc>
                  <a:txBody>
                    <a:bodyPr/>
                    <a:lstStyle/>
                    <a:p>
                      <a:pPr algn="ctr"/>
                      <a:r>
                        <a:rPr lang="en-US" sz="1600" dirty="0"/>
                        <a:t>0.5</a:t>
                      </a:r>
                    </a:p>
                  </a:txBody>
                  <a:tcPr>
                    <a:solidFill>
                      <a:srgbClr val="A947F0"/>
                    </a:solidFill>
                  </a:tcPr>
                </a:tc>
                <a:tc>
                  <a:txBody>
                    <a:bodyPr/>
                    <a:lstStyle/>
                    <a:p>
                      <a:pPr algn="ctr"/>
                      <a:r>
                        <a:rPr lang="en-US" sz="1600" dirty="0"/>
                        <a:t>1.0</a:t>
                      </a:r>
                    </a:p>
                  </a:txBody>
                  <a:tcPr>
                    <a:solidFill>
                      <a:srgbClr val="57257C"/>
                    </a:solidFill>
                  </a:tcPr>
                </a:tc>
                <a:extLst>
                  <a:ext uri="{0D108BD9-81ED-4DB2-BD59-A6C34878D82A}">
                    <a16:rowId xmlns:a16="http://schemas.microsoft.com/office/drawing/2014/main" val="3773710818"/>
                  </a:ext>
                </a:extLst>
              </a:tr>
            </a:tbl>
          </a:graphicData>
        </a:graphic>
      </p:graphicFrame>
      <p:pic>
        <p:nvPicPr>
          <p:cNvPr id="20" name="Picture 4" descr="Star Wars Sheet Music - Trumpet, Clarinet, Tenor Sax - YouTube">
            <a:extLst>
              <a:ext uri="{FF2B5EF4-FFF2-40B4-BE49-F238E27FC236}">
                <a16:creationId xmlns:a16="http://schemas.microsoft.com/office/drawing/2014/main" id="{F1C27B53-B70E-88D8-B660-9E20077FFFBD}"/>
              </a:ext>
            </a:extLst>
          </p:cNvPr>
          <p:cNvPicPr>
            <a:picLocks noChangeAspect="1" noChangeArrowheads="1"/>
          </p:cNvPicPr>
          <p:nvPr/>
        </p:nvPicPr>
        <p:blipFill rotWithShape="1">
          <a:blip r:embed="rId3">
            <a:duotone>
              <a:schemeClr val="accent5">
                <a:shade val="45000"/>
                <a:satMod val="135000"/>
              </a:schemeClr>
              <a:prstClr val="white"/>
            </a:duotone>
            <a:extLst>
              <a:ext uri="{28A0092B-C50C-407E-A947-70E740481C1C}">
                <a14:useLocalDpi xmlns:a14="http://schemas.microsoft.com/office/drawing/2010/main" val="0"/>
              </a:ext>
            </a:extLst>
          </a:blip>
          <a:srcRect l="3038" t="21097" r="54806" b="62025"/>
          <a:stretch/>
        </p:blipFill>
        <p:spPr bwMode="auto">
          <a:xfrm>
            <a:off x="6705855" y="2317781"/>
            <a:ext cx="3677685" cy="828214"/>
          </a:xfrm>
          <a:prstGeom prst="rect">
            <a:avLst/>
          </a:prstGeom>
          <a:noFill/>
          <a:extLst>
            <a:ext uri="{909E8E84-426E-40DD-AFC4-6F175D3DCCD1}">
              <a14:hiddenFill xmlns:a14="http://schemas.microsoft.com/office/drawing/2010/main">
                <a:solidFill>
                  <a:srgbClr val="FFFFFF"/>
                </a:solidFill>
              </a14:hiddenFill>
            </a:ext>
          </a:extLst>
        </p:spPr>
      </p:pic>
      <p:cxnSp>
        <p:nvCxnSpPr>
          <p:cNvPr id="21" name="Straight Arrow Connector 20">
            <a:extLst>
              <a:ext uri="{FF2B5EF4-FFF2-40B4-BE49-F238E27FC236}">
                <a16:creationId xmlns:a16="http://schemas.microsoft.com/office/drawing/2014/main" id="{BC4C7EF9-4291-3A8B-3EC0-BEDC0DAD4896}"/>
              </a:ext>
            </a:extLst>
          </p:cNvPr>
          <p:cNvCxnSpPr/>
          <p:nvPr/>
        </p:nvCxnSpPr>
        <p:spPr>
          <a:xfrm>
            <a:off x="3806460" y="3366444"/>
            <a:ext cx="0" cy="6960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C0191C75-9014-E9BC-2DDD-91B0E2A354BD}"/>
              </a:ext>
            </a:extLst>
          </p:cNvPr>
          <p:cNvCxnSpPr/>
          <p:nvPr/>
        </p:nvCxnSpPr>
        <p:spPr>
          <a:xfrm>
            <a:off x="8713105" y="3253432"/>
            <a:ext cx="0" cy="6960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F8D3286-489A-C949-DFF6-955E574AB19B}"/>
              </a:ext>
            </a:extLst>
          </p:cNvPr>
          <p:cNvSpPr txBox="1"/>
          <p:nvPr/>
        </p:nvSpPr>
        <p:spPr>
          <a:xfrm>
            <a:off x="1610194" y="1870829"/>
            <a:ext cx="1515972" cy="369332"/>
          </a:xfrm>
          <a:prstGeom prst="rect">
            <a:avLst/>
          </a:prstGeom>
          <a:noFill/>
        </p:spPr>
        <p:txBody>
          <a:bodyPr wrap="square" rtlCol="0">
            <a:spAutoFit/>
          </a:bodyPr>
          <a:lstStyle/>
          <a:p>
            <a:r>
              <a:rPr lang="en-US" b="1" dirty="0"/>
              <a:t>Syntax tree:</a:t>
            </a:r>
          </a:p>
        </p:txBody>
      </p:sp>
      <p:sp>
        <p:nvSpPr>
          <p:cNvPr id="24" name="TextBox 23">
            <a:extLst>
              <a:ext uri="{FF2B5EF4-FFF2-40B4-BE49-F238E27FC236}">
                <a16:creationId xmlns:a16="http://schemas.microsoft.com/office/drawing/2014/main" id="{AA45B9B0-0E19-1846-D8D0-A67A2159D8D0}"/>
              </a:ext>
            </a:extLst>
          </p:cNvPr>
          <p:cNvSpPr txBox="1"/>
          <p:nvPr/>
        </p:nvSpPr>
        <p:spPr>
          <a:xfrm>
            <a:off x="1610194" y="3837550"/>
            <a:ext cx="1515972" cy="369332"/>
          </a:xfrm>
          <a:prstGeom prst="rect">
            <a:avLst/>
          </a:prstGeom>
          <a:noFill/>
        </p:spPr>
        <p:txBody>
          <a:bodyPr wrap="square" rtlCol="0">
            <a:spAutoFit/>
          </a:bodyPr>
          <a:lstStyle/>
          <a:p>
            <a:r>
              <a:rPr lang="en-US" b="1" dirty="0"/>
              <a:t>Vector:</a:t>
            </a:r>
          </a:p>
        </p:txBody>
      </p:sp>
      <p:sp>
        <p:nvSpPr>
          <p:cNvPr id="25" name="TextBox 24">
            <a:extLst>
              <a:ext uri="{FF2B5EF4-FFF2-40B4-BE49-F238E27FC236}">
                <a16:creationId xmlns:a16="http://schemas.microsoft.com/office/drawing/2014/main" id="{3ED7E5EF-476F-9A72-67AD-270284DF59EB}"/>
              </a:ext>
            </a:extLst>
          </p:cNvPr>
          <p:cNvSpPr txBox="1"/>
          <p:nvPr/>
        </p:nvSpPr>
        <p:spPr>
          <a:xfrm>
            <a:off x="6621192" y="1865704"/>
            <a:ext cx="1515972" cy="369332"/>
          </a:xfrm>
          <a:prstGeom prst="rect">
            <a:avLst/>
          </a:prstGeom>
          <a:noFill/>
        </p:spPr>
        <p:txBody>
          <a:bodyPr wrap="square" rtlCol="0">
            <a:spAutoFit/>
          </a:bodyPr>
          <a:lstStyle/>
          <a:p>
            <a:r>
              <a:rPr lang="en-US" b="1" dirty="0"/>
              <a:t>Music notes:</a:t>
            </a:r>
          </a:p>
        </p:txBody>
      </p:sp>
      <p:sp>
        <p:nvSpPr>
          <p:cNvPr id="26" name="TextBox 25">
            <a:extLst>
              <a:ext uri="{FF2B5EF4-FFF2-40B4-BE49-F238E27FC236}">
                <a16:creationId xmlns:a16="http://schemas.microsoft.com/office/drawing/2014/main" id="{175A0B91-E065-C97A-A271-4FA0E858C2B6}"/>
              </a:ext>
            </a:extLst>
          </p:cNvPr>
          <p:cNvSpPr txBox="1"/>
          <p:nvPr/>
        </p:nvSpPr>
        <p:spPr>
          <a:xfrm>
            <a:off x="6621192" y="3652884"/>
            <a:ext cx="1515972" cy="369332"/>
          </a:xfrm>
          <a:prstGeom prst="rect">
            <a:avLst/>
          </a:prstGeom>
          <a:noFill/>
        </p:spPr>
        <p:txBody>
          <a:bodyPr wrap="square" rtlCol="0">
            <a:spAutoFit/>
          </a:bodyPr>
          <a:lstStyle/>
          <a:p>
            <a:r>
              <a:rPr lang="en-US" b="1" dirty="0"/>
              <a:t>Sound wave:</a:t>
            </a:r>
          </a:p>
        </p:txBody>
      </p:sp>
    </p:spTree>
    <p:extLst>
      <p:ext uri="{BB962C8B-B14F-4D97-AF65-F5344CB8AC3E}">
        <p14:creationId xmlns:p14="http://schemas.microsoft.com/office/powerpoint/2010/main" val="20531150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923330"/>
          </a:xfrm>
          <a:prstGeom prst="rect">
            <a:avLst/>
          </a:prstGeom>
          <a:noFill/>
        </p:spPr>
        <p:txBody>
          <a:bodyPr wrap="square" rtlCol="0">
            <a:spAutoFit/>
          </a:bodyPr>
          <a:lstStyle/>
          <a:p>
            <a:r>
              <a:rPr lang="en-US" b="0" i="0" dirty="0">
                <a:solidFill>
                  <a:srgbClr val="0F1419"/>
                </a:solidFill>
                <a:effectLst/>
                <a:latin typeface="TwitterChirp"/>
              </a:rPr>
              <a:t>An approach for combining Bayesian inference with neural networks. We distill a Bayesian model’s prior into a neural network, creating a system that has the flexible architecture of a neural network yet the rapid learning abilities of a Bayesian model. See here for more.</a:t>
            </a:r>
            <a:endParaRPr lang="en-US" dirty="0"/>
          </a:p>
        </p:txBody>
      </p:sp>
      <p:pic>
        <p:nvPicPr>
          <p:cNvPr id="3" name="Picture 2">
            <a:extLst>
              <a:ext uri="{FF2B5EF4-FFF2-40B4-BE49-F238E27FC236}">
                <a16:creationId xmlns:a16="http://schemas.microsoft.com/office/drawing/2014/main" id="{77F6D6E7-8E11-EED4-3BDA-6D82A24DF47C}"/>
              </a:ext>
            </a:extLst>
          </p:cNvPr>
          <p:cNvPicPr>
            <a:picLocks noChangeAspect="1"/>
          </p:cNvPicPr>
          <p:nvPr/>
        </p:nvPicPr>
        <p:blipFill rotWithShape="1">
          <a:blip r:embed="rId2"/>
          <a:srcRect t="2898"/>
          <a:stretch/>
        </p:blipFill>
        <p:spPr>
          <a:xfrm>
            <a:off x="4395179" y="1239086"/>
            <a:ext cx="6043035" cy="4379827"/>
          </a:xfrm>
          <a:prstGeom prst="rect">
            <a:avLst/>
          </a:prstGeom>
        </p:spPr>
      </p:pic>
    </p:spTree>
    <p:extLst>
      <p:ext uri="{BB962C8B-B14F-4D97-AF65-F5344CB8AC3E}">
        <p14:creationId xmlns:p14="http://schemas.microsoft.com/office/powerpoint/2010/main" val="1927200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1754326"/>
          </a:xfrm>
          <a:prstGeom prst="rect">
            <a:avLst/>
          </a:prstGeom>
          <a:noFill/>
        </p:spPr>
        <p:txBody>
          <a:bodyPr wrap="square" rtlCol="0">
            <a:spAutoFit/>
          </a:bodyPr>
          <a:lstStyle/>
          <a:p>
            <a:r>
              <a:rPr lang="en-US" b="0" i="0" dirty="0">
                <a:solidFill>
                  <a:srgbClr val="0F1419"/>
                </a:solidFill>
                <a:effectLst/>
                <a:latin typeface="TwitterChirp"/>
              </a:rPr>
              <a:t>Neural-network language models (e.g., </a:t>
            </a:r>
            <a:r>
              <a:rPr lang="en-US" b="0" i="0" dirty="0" err="1">
                <a:solidFill>
                  <a:srgbClr val="0F1419"/>
                </a:solidFill>
                <a:effectLst/>
                <a:latin typeface="TwitterChirp"/>
              </a:rPr>
              <a:t>ChatGPT</a:t>
            </a:r>
            <a:r>
              <a:rPr lang="en-US" b="0" i="0" dirty="0">
                <a:solidFill>
                  <a:srgbClr val="0F1419"/>
                </a:solidFill>
                <a:effectLst/>
                <a:latin typeface="TwitterChirp"/>
              </a:rPr>
              <a:t>) can generate high-quality text. Are they simply copying text they have seen before, or do they have generalizable linguistic abilities? We studied GPT-2 and found that, for sequences of words that are length 5 or longer, what it produces is usually novel (left); it also sometimes coins individual words that are novel (right). </a:t>
            </a:r>
            <a:r>
              <a:rPr lang="en-US" dirty="0">
                <a:solidFill>
                  <a:srgbClr val="0F1419"/>
                </a:solidFill>
                <a:latin typeface="TwitterChirp"/>
              </a:rPr>
              <a:t>H</a:t>
            </a:r>
            <a:r>
              <a:rPr lang="en-US" b="0" i="0" dirty="0">
                <a:solidFill>
                  <a:srgbClr val="0F1419"/>
                </a:solidFill>
                <a:effectLst/>
                <a:latin typeface="TwitterChirp"/>
              </a:rPr>
              <a:t>owever, there are occasional cases where it copies extensively, sometimes duplicating passages over 1,000 words long from its training set. See here for more.</a:t>
            </a:r>
            <a:endParaRPr lang="en-US" dirty="0"/>
          </a:p>
        </p:txBody>
      </p:sp>
      <p:pic>
        <p:nvPicPr>
          <p:cNvPr id="27" name="Picture 2" descr="Paper title: “How much do language models copy from their training data? Evaluating linguistic novelty in text generation using RAVEN”&#10;Authors: R. Thomas McCoy, Paul Smolensky, Tal Linzen, Jianfeng Gao, Asli Celikyilmaz&#10;Images: A plot showing how often n-grams are novel, for various values of n. When n is less than 5, models are less novel than the baseline. After 5, they are more novel. The image also shows a list of novel words coined by GPT-2, namely IKEA-ness, Smurfverse, quackdom, non-airbender, Brazilianisms, Thirteenthly, bagshare, nonneotropical, hill-elves, and Disqusiquette.&#10;">
            <a:extLst>
              <a:ext uri="{FF2B5EF4-FFF2-40B4-BE49-F238E27FC236}">
                <a16:creationId xmlns:a16="http://schemas.microsoft.com/office/drawing/2014/main" id="{72269230-1B59-9AD7-00AF-26BEA7CCA46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905" t="35707" r="5817" b="5615"/>
          <a:stretch/>
        </p:blipFill>
        <p:spPr bwMode="auto">
          <a:xfrm>
            <a:off x="1545465" y="1935050"/>
            <a:ext cx="9020880" cy="29878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34008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923330"/>
          </a:xfrm>
          <a:prstGeom prst="rect">
            <a:avLst/>
          </a:prstGeom>
          <a:noFill/>
        </p:spPr>
        <p:txBody>
          <a:bodyPr wrap="square" rtlCol="0">
            <a:spAutoFit/>
          </a:bodyPr>
          <a:lstStyle/>
          <a:p>
            <a:r>
              <a:rPr lang="en-US" b="0" i="0" dirty="0">
                <a:solidFill>
                  <a:srgbClr val="0F1419"/>
                </a:solidFill>
                <a:effectLst/>
                <a:latin typeface="TwitterChirp"/>
              </a:rPr>
              <a:t>An approach for combining Bayesian inference with neural networks. We distill a Bayesian model’s prior into a neural network, creating a system that has the flexible architecture of a neural network yet the rapid learning abilities of a Bayesian model. See here for more.</a:t>
            </a:r>
            <a:endParaRPr lang="en-US" dirty="0"/>
          </a:p>
        </p:txBody>
      </p:sp>
      <p:pic>
        <p:nvPicPr>
          <p:cNvPr id="6" name="Picture 2" descr="A schematic of our method. On the left are shown Bayesian inference (visualized using Bayes’ rule and a portrait of the Reverend Bayes) and neural networks (visualized as a weight matrix). Then, an arrow labeled “meta-learning” combines Bayesian inference and neural networks into a “prior-trained neural network”, described as a neural network that has the priors of a Bayesian model – visualized as the same portrait of Reverend Bayes but made out of numbers. Finally, an arrow labeled “learning” goes from the prior-trained neural network to two examples of what it can learn: formal languages (visualized with a finite-state automaton) and aspects of English syntax (visualized with a parse tree for the sentence “colorless green ideas sleep furiously”).">
            <a:extLst>
              <a:ext uri="{FF2B5EF4-FFF2-40B4-BE49-F238E27FC236}">
                <a16:creationId xmlns:a16="http://schemas.microsoft.com/office/drawing/2014/main" id="{B6054BE9-9230-8C6A-45FF-3D79D48286D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6111"/>
          <a:stretch/>
        </p:blipFill>
        <p:spPr bwMode="auto">
          <a:xfrm>
            <a:off x="1545465" y="1837729"/>
            <a:ext cx="8600971" cy="31825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3090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1754326"/>
          </a:xfrm>
          <a:prstGeom prst="rect">
            <a:avLst/>
          </a:prstGeom>
          <a:noFill/>
        </p:spPr>
        <p:txBody>
          <a:bodyPr wrap="square" rtlCol="0">
            <a:spAutoFit/>
          </a:bodyPr>
          <a:lstStyle/>
          <a:p>
            <a:r>
              <a:rPr lang="en-US" b="0" i="0" dirty="0">
                <a:solidFill>
                  <a:srgbClr val="0F1419"/>
                </a:solidFill>
                <a:effectLst/>
                <a:latin typeface="TwitterChirp"/>
              </a:rPr>
              <a:t>We analyzed a neural network trained to take in a command (e.g., jump twice) and produce a sequence of actions (e.g., JUMP JUMP). Our analysis produces a closed-form equation for E, the vector that the neural network uses to represent the input. This analysis enables us to make targeted interventions on the representation. For instance, we can remove the part of the representation that encodes twice and replace it with thrice, which causes the model’s output to change accordingly (from JUMP JUMP to JUMP JUMP JUMP). See here for more.</a:t>
            </a:r>
            <a:endParaRPr lang="en-US" dirty="0"/>
          </a:p>
        </p:txBody>
      </p:sp>
      <p:pic>
        <p:nvPicPr>
          <p:cNvPr id="5" name="Picture 4">
            <a:extLst>
              <a:ext uri="{FF2B5EF4-FFF2-40B4-BE49-F238E27FC236}">
                <a16:creationId xmlns:a16="http://schemas.microsoft.com/office/drawing/2014/main" id="{E62F4D5A-71C2-DAD5-564A-75D4C4F34ED6}"/>
              </a:ext>
            </a:extLst>
          </p:cNvPr>
          <p:cNvPicPr>
            <a:picLocks noChangeAspect="1"/>
          </p:cNvPicPr>
          <p:nvPr/>
        </p:nvPicPr>
        <p:blipFill>
          <a:blip r:embed="rId2"/>
          <a:stretch>
            <a:fillRect/>
          </a:stretch>
        </p:blipFill>
        <p:spPr>
          <a:xfrm>
            <a:off x="3675927" y="1303284"/>
            <a:ext cx="4599739" cy="4251429"/>
          </a:xfrm>
          <a:prstGeom prst="rect">
            <a:avLst/>
          </a:prstGeom>
        </p:spPr>
      </p:pic>
    </p:spTree>
    <p:extLst>
      <p:ext uri="{BB962C8B-B14F-4D97-AF65-F5344CB8AC3E}">
        <p14:creationId xmlns:p14="http://schemas.microsoft.com/office/powerpoint/2010/main" val="2150479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1754326"/>
          </a:xfrm>
          <a:prstGeom prst="rect">
            <a:avLst/>
          </a:prstGeom>
          <a:noFill/>
        </p:spPr>
        <p:txBody>
          <a:bodyPr wrap="square" rtlCol="0">
            <a:spAutoFit/>
          </a:bodyPr>
          <a:lstStyle/>
          <a:p>
            <a:r>
              <a:rPr lang="en-US" b="0" i="0" dirty="0">
                <a:solidFill>
                  <a:srgbClr val="0F1419"/>
                </a:solidFill>
                <a:effectLst/>
                <a:latin typeface="TwitterChirp"/>
              </a:rPr>
              <a:t>We trained two types of neural networks (LSTMs and Transformers) on a database of sentences that parents said to their children (the CHILDES corpus). We then tested these models on the syntax of English yes-no questions, which is the focus of a longstanding debate (the poverty of the stimulus debate). Both models generalized in non-human-like ways; they both usually preferred ungrammatical sentence structures (such as the one in the middle left) rather than the grammatical one (the middle right). See here for more.</a:t>
            </a:r>
            <a:endParaRPr lang="en-US" dirty="0"/>
          </a:p>
        </p:txBody>
      </p:sp>
      <p:pic>
        <p:nvPicPr>
          <p:cNvPr id="2" name="Picture 1">
            <a:extLst>
              <a:ext uri="{FF2B5EF4-FFF2-40B4-BE49-F238E27FC236}">
                <a16:creationId xmlns:a16="http://schemas.microsoft.com/office/drawing/2014/main" id="{36B10A71-32F5-4543-9427-00D693DB74C2}"/>
              </a:ext>
            </a:extLst>
          </p:cNvPr>
          <p:cNvPicPr>
            <a:picLocks noChangeAspect="1"/>
          </p:cNvPicPr>
          <p:nvPr/>
        </p:nvPicPr>
        <p:blipFill>
          <a:blip r:embed="rId2"/>
          <a:stretch>
            <a:fillRect/>
          </a:stretch>
        </p:blipFill>
        <p:spPr>
          <a:xfrm>
            <a:off x="3023429" y="1141777"/>
            <a:ext cx="6145138" cy="4574444"/>
          </a:xfrm>
          <a:prstGeom prst="rect">
            <a:avLst/>
          </a:prstGeom>
        </p:spPr>
      </p:pic>
    </p:spTree>
    <p:extLst>
      <p:ext uri="{BB962C8B-B14F-4D97-AF65-F5344CB8AC3E}">
        <p14:creationId xmlns:p14="http://schemas.microsoft.com/office/powerpoint/2010/main" val="3103177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1754326"/>
          </a:xfrm>
          <a:prstGeom prst="rect">
            <a:avLst/>
          </a:prstGeom>
          <a:noFill/>
        </p:spPr>
        <p:txBody>
          <a:bodyPr wrap="square" rtlCol="0">
            <a:spAutoFit/>
          </a:bodyPr>
          <a:lstStyle/>
          <a:p>
            <a:r>
              <a:rPr lang="en-US" b="0" i="0" dirty="0">
                <a:solidFill>
                  <a:srgbClr val="0F1419"/>
                </a:solidFill>
                <a:effectLst/>
                <a:latin typeface="TwitterChirp"/>
              </a:rPr>
              <a:t>Left: We trained people on a syntactic pattern involving center embedding and then evaluated whether they extrapolated this pattern to sequences longer than those they were trained on. Right: We found that many participants extrapolated the pattern (“unbounded language”), with few if any learning the pattern in a way that did not generalize (“bounded language”); there were also many participants failed to learn the pattern at all (“random guessing”). See PAPER.</a:t>
            </a:r>
            <a:endParaRPr lang="en-US" dirty="0"/>
          </a:p>
        </p:txBody>
      </p:sp>
      <p:pic>
        <p:nvPicPr>
          <p:cNvPr id="2" name="Picture 1">
            <a:extLst>
              <a:ext uri="{FF2B5EF4-FFF2-40B4-BE49-F238E27FC236}">
                <a16:creationId xmlns:a16="http://schemas.microsoft.com/office/drawing/2014/main" id="{1DE2E6F6-7949-74B8-8695-75CBF824E5CB}"/>
              </a:ext>
            </a:extLst>
          </p:cNvPr>
          <p:cNvPicPr>
            <a:picLocks noChangeAspect="1"/>
          </p:cNvPicPr>
          <p:nvPr/>
        </p:nvPicPr>
        <p:blipFill>
          <a:blip r:embed="rId2"/>
          <a:stretch>
            <a:fillRect/>
          </a:stretch>
        </p:blipFill>
        <p:spPr>
          <a:xfrm>
            <a:off x="6515131" y="1471397"/>
            <a:ext cx="3940918" cy="3915202"/>
          </a:xfrm>
          <a:prstGeom prst="rect">
            <a:avLst/>
          </a:prstGeom>
        </p:spPr>
      </p:pic>
      <p:pic>
        <p:nvPicPr>
          <p:cNvPr id="5" name="Picture 4">
            <a:extLst>
              <a:ext uri="{FF2B5EF4-FFF2-40B4-BE49-F238E27FC236}">
                <a16:creationId xmlns:a16="http://schemas.microsoft.com/office/drawing/2014/main" id="{F1AACA7B-04E4-31E6-9C19-BB457E486FFC}"/>
              </a:ext>
            </a:extLst>
          </p:cNvPr>
          <p:cNvPicPr>
            <a:picLocks noChangeAspect="1"/>
          </p:cNvPicPr>
          <p:nvPr/>
        </p:nvPicPr>
        <p:blipFill>
          <a:blip r:embed="rId3"/>
          <a:stretch>
            <a:fillRect/>
          </a:stretch>
        </p:blipFill>
        <p:spPr>
          <a:xfrm>
            <a:off x="1922379" y="1954795"/>
            <a:ext cx="4013868" cy="2713457"/>
          </a:xfrm>
          <a:prstGeom prst="rect">
            <a:avLst/>
          </a:prstGeom>
        </p:spPr>
      </p:pic>
    </p:spTree>
    <p:extLst>
      <p:ext uri="{BB962C8B-B14F-4D97-AF65-F5344CB8AC3E}">
        <p14:creationId xmlns:p14="http://schemas.microsoft.com/office/powerpoint/2010/main" val="2386801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1754326"/>
          </a:xfrm>
          <a:prstGeom prst="rect">
            <a:avLst/>
          </a:prstGeom>
          <a:noFill/>
        </p:spPr>
        <p:txBody>
          <a:bodyPr wrap="square" rtlCol="0">
            <a:spAutoFit/>
          </a:bodyPr>
          <a:lstStyle/>
          <a:p>
            <a:r>
              <a:rPr lang="en-US" b="0" i="0" dirty="0">
                <a:solidFill>
                  <a:srgbClr val="0F1419"/>
                </a:solidFill>
                <a:effectLst/>
                <a:latin typeface="TwitterChirp"/>
              </a:rPr>
              <a:t>We tested several AI systems on natural language inference, where the system must judge whether one sentence entails (i.e., implies the truth of) another; e.g., Alex lives in Paris entails Alex lives in France. All four models tested performed much better on examples that could be solved with a simple heuristic than ones that could not be, providing evidence that the systems are using this heuristic rather than attaining a deeper understanding of the sentence. See PAPER for more.</a:t>
            </a:r>
            <a:endParaRPr lang="en-US" dirty="0"/>
          </a:p>
        </p:txBody>
      </p:sp>
      <p:sp>
        <p:nvSpPr>
          <p:cNvPr id="3" name="TextBox 2">
            <a:extLst>
              <a:ext uri="{FF2B5EF4-FFF2-40B4-BE49-F238E27FC236}">
                <a16:creationId xmlns:a16="http://schemas.microsoft.com/office/drawing/2014/main" id="{A47A13EA-CD9F-BF16-202C-34C59D117C44}"/>
              </a:ext>
            </a:extLst>
          </p:cNvPr>
          <p:cNvSpPr txBox="1"/>
          <p:nvPr/>
        </p:nvSpPr>
        <p:spPr>
          <a:xfrm>
            <a:off x="1790880" y="1364687"/>
            <a:ext cx="4489246" cy="830997"/>
          </a:xfrm>
          <a:prstGeom prst="rect">
            <a:avLst/>
          </a:prstGeom>
          <a:noFill/>
        </p:spPr>
        <p:txBody>
          <a:bodyPr wrap="square" rtlCol="0">
            <a:spAutoFit/>
          </a:bodyPr>
          <a:lstStyle/>
          <a:p>
            <a:r>
              <a:rPr lang="en-US" sz="2400" b="1" dirty="0"/>
              <a:t>Heuristic: </a:t>
            </a:r>
            <a:r>
              <a:rPr lang="en-US" sz="2400" dirty="0"/>
              <a:t>Assume that a sentence entails any substring of itself.</a:t>
            </a:r>
          </a:p>
        </p:txBody>
      </p:sp>
      <p:sp>
        <p:nvSpPr>
          <p:cNvPr id="10" name="TextBox 9">
            <a:extLst>
              <a:ext uri="{FF2B5EF4-FFF2-40B4-BE49-F238E27FC236}">
                <a16:creationId xmlns:a16="http://schemas.microsoft.com/office/drawing/2014/main" id="{C12F69A4-5C44-AA2F-1CF6-3A76FF9447FA}"/>
              </a:ext>
            </a:extLst>
          </p:cNvPr>
          <p:cNvSpPr txBox="1"/>
          <p:nvPr/>
        </p:nvSpPr>
        <p:spPr>
          <a:xfrm>
            <a:off x="1783879" y="2436647"/>
            <a:ext cx="4219521" cy="1569660"/>
          </a:xfrm>
          <a:prstGeom prst="rect">
            <a:avLst/>
          </a:prstGeom>
          <a:noFill/>
        </p:spPr>
        <p:txBody>
          <a:bodyPr wrap="square" rtlCol="0">
            <a:spAutoFit/>
          </a:bodyPr>
          <a:lstStyle/>
          <a:p>
            <a:r>
              <a:rPr lang="en-US" sz="2400" b="1" dirty="0"/>
              <a:t>Consistent with the heuristic:</a:t>
            </a:r>
          </a:p>
          <a:p>
            <a:pPr lvl="1"/>
            <a:r>
              <a:rPr lang="en-US" sz="2400" i="1" u="sng" dirty="0">
                <a:solidFill>
                  <a:srgbClr val="0070C0"/>
                </a:solidFill>
              </a:rPr>
              <a:t>I saw the book</a:t>
            </a:r>
            <a:r>
              <a:rPr lang="en-US" sz="2400" i="1" dirty="0">
                <a:solidFill>
                  <a:srgbClr val="0070C0"/>
                </a:solidFill>
              </a:rPr>
              <a:t> on the table</a:t>
            </a:r>
          </a:p>
          <a:p>
            <a:pPr lvl="1"/>
            <a:r>
              <a:rPr lang="en-US" sz="2400" dirty="0"/>
              <a:t>entails</a:t>
            </a:r>
          </a:p>
          <a:p>
            <a:pPr lvl="1"/>
            <a:r>
              <a:rPr lang="en-US" sz="2400" i="1" u="sng" dirty="0">
                <a:solidFill>
                  <a:srgbClr val="0070C0"/>
                </a:solidFill>
              </a:rPr>
              <a:t>I saw the book</a:t>
            </a:r>
          </a:p>
        </p:txBody>
      </p:sp>
      <p:sp>
        <p:nvSpPr>
          <p:cNvPr id="11" name="TextBox 10">
            <a:extLst>
              <a:ext uri="{FF2B5EF4-FFF2-40B4-BE49-F238E27FC236}">
                <a16:creationId xmlns:a16="http://schemas.microsoft.com/office/drawing/2014/main" id="{B334D27A-6337-0228-FE20-17768D9EA4FF}"/>
              </a:ext>
            </a:extLst>
          </p:cNvPr>
          <p:cNvSpPr txBox="1"/>
          <p:nvPr/>
        </p:nvSpPr>
        <p:spPr>
          <a:xfrm>
            <a:off x="1778551" y="4033224"/>
            <a:ext cx="4501575" cy="1569660"/>
          </a:xfrm>
          <a:prstGeom prst="rect">
            <a:avLst/>
          </a:prstGeom>
          <a:noFill/>
        </p:spPr>
        <p:txBody>
          <a:bodyPr wrap="square" rtlCol="0">
            <a:spAutoFit/>
          </a:bodyPr>
          <a:lstStyle/>
          <a:p>
            <a:r>
              <a:rPr lang="en-US" sz="2400" b="1" dirty="0"/>
              <a:t>Inconsistent with the heuristic:</a:t>
            </a:r>
          </a:p>
          <a:p>
            <a:pPr lvl="1"/>
            <a:r>
              <a:rPr lang="en-US" sz="2400" i="1" u="sng" dirty="0">
                <a:solidFill>
                  <a:srgbClr val="0070C0"/>
                </a:solidFill>
              </a:rPr>
              <a:t>Alice believes Mary </a:t>
            </a:r>
            <a:r>
              <a:rPr lang="en-US" sz="2400" i="1" dirty="0">
                <a:solidFill>
                  <a:srgbClr val="0070C0"/>
                </a:solidFill>
              </a:rPr>
              <a:t>is lying</a:t>
            </a:r>
            <a:endParaRPr lang="en-US" sz="2400" i="1" u="sng" dirty="0">
              <a:solidFill>
                <a:srgbClr val="0070C0"/>
              </a:solidFill>
            </a:endParaRPr>
          </a:p>
          <a:p>
            <a:pPr lvl="1"/>
            <a:r>
              <a:rPr lang="en-US" sz="2400" dirty="0"/>
              <a:t>does not entail</a:t>
            </a:r>
          </a:p>
          <a:p>
            <a:pPr lvl="1"/>
            <a:r>
              <a:rPr lang="en-US" sz="2400" i="1" u="sng" dirty="0">
                <a:solidFill>
                  <a:srgbClr val="0070C0"/>
                </a:solidFill>
              </a:rPr>
              <a:t>Alice believes Mary</a:t>
            </a:r>
          </a:p>
        </p:txBody>
      </p:sp>
      <p:pic>
        <p:nvPicPr>
          <p:cNvPr id="8" name="Picture 7">
            <a:extLst>
              <a:ext uri="{FF2B5EF4-FFF2-40B4-BE49-F238E27FC236}">
                <a16:creationId xmlns:a16="http://schemas.microsoft.com/office/drawing/2014/main" id="{7F03659D-0A4B-E8B2-EE19-C7482E015046}"/>
              </a:ext>
            </a:extLst>
          </p:cNvPr>
          <p:cNvPicPr>
            <a:picLocks noChangeAspect="1"/>
          </p:cNvPicPr>
          <p:nvPr/>
        </p:nvPicPr>
        <p:blipFill>
          <a:blip r:embed="rId2"/>
          <a:stretch>
            <a:fillRect/>
          </a:stretch>
        </p:blipFill>
        <p:spPr>
          <a:xfrm>
            <a:off x="6188602" y="2137971"/>
            <a:ext cx="4311589" cy="2729221"/>
          </a:xfrm>
          <a:prstGeom prst="rect">
            <a:avLst/>
          </a:prstGeom>
        </p:spPr>
      </p:pic>
    </p:spTree>
    <p:extLst>
      <p:ext uri="{BB962C8B-B14F-4D97-AF65-F5344CB8AC3E}">
        <p14:creationId xmlns:p14="http://schemas.microsoft.com/office/powerpoint/2010/main" val="13097485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46FF04-10E0-652B-876F-C1647689B933}"/>
              </a:ext>
            </a:extLst>
          </p:cNvPr>
          <p:cNvSpPr/>
          <p:nvPr/>
        </p:nvSpPr>
        <p:spPr>
          <a:xfrm>
            <a:off x="489397" y="1000124"/>
            <a:ext cx="11178862" cy="48577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A4A76405-82DD-B238-3BF5-60A71EC7A41B}"/>
              </a:ext>
            </a:extLst>
          </p:cNvPr>
          <p:cNvSpPr/>
          <p:nvPr/>
        </p:nvSpPr>
        <p:spPr>
          <a:xfrm>
            <a:off x="1452561" y="1000125"/>
            <a:ext cx="9286875" cy="4857750"/>
          </a:xfrm>
          <a:prstGeom prst="round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0D37A01-14D6-97A0-B982-6AB4F7C843B4}"/>
              </a:ext>
            </a:extLst>
          </p:cNvPr>
          <p:cNvSpPr txBox="1"/>
          <p:nvPr/>
        </p:nvSpPr>
        <p:spPr>
          <a:xfrm>
            <a:off x="1545465" y="6043439"/>
            <a:ext cx="8860665" cy="1477328"/>
          </a:xfrm>
          <a:prstGeom prst="rect">
            <a:avLst/>
          </a:prstGeom>
          <a:noFill/>
        </p:spPr>
        <p:txBody>
          <a:bodyPr wrap="square" rtlCol="0">
            <a:spAutoFit/>
          </a:bodyPr>
          <a:lstStyle/>
          <a:p>
            <a:r>
              <a:rPr lang="en-US" b="0" i="0" dirty="0">
                <a:solidFill>
                  <a:srgbClr val="0F1419"/>
                </a:solidFill>
                <a:effectLst/>
                <a:latin typeface="TwitterChirp"/>
              </a:rPr>
              <a:t>We have found that large language models are highly sensitive to probability, even in deterministic situations where probability should not matter. For instance, when it is asked to perform a simple word-swapping task, GPT-4 performs much better when the correct answer is a high-probability word sequence (top) than a low-probability one (bottom). For more, see PAPER.</a:t>
            </a:r>
            <a:endParaRPr lang="en-US" dirty="0"/>
          </a:p>
        </p:txBody>
      </p:sp>
      <p:pic>
        <p:nvPicPr>
          <p:cNvPr id="33" name="Picture 32">
            <a:extLst>
              <a:ext uri="{FF2B5EF4-FFF2-40B4-BE49-F238E27FC236}">
                <a16:creationId xmlns:a16="http://schemas.microsoft.com/office/drawing/2014/main" id="{46714B04-43A9-6E52-1C71-B8D0AF76EFDE}"/>
              </a:ext>
            </a:extLst>
          </p:cNvPr>
          <p:cNvPicPr>
            <a:picLocks noChangeAspect="1"/>
          </p:cNvPicPr>
          <p:nvPr/>
        </p:nvPicPr>
        <p:blipFill rotWithShape="1">
          <a:blip r:embed="rId2"/>
          <a:srcRect l="34567" b="53999"/>
          <a:stretch/>
        </p:blipFill>
        <p:spPr>
          <a:xfrm>
            <a:off x="1993901" y="1502042"/>
            <a:ext cx="8425100" cy="3768458"/>
          </a:xfrm>
          <a:prstGeom prst="rect">
            <a:avLst/>
          </a:prstGeom>
        </p:spPr>
      </p:pic>
    </p:spTree>
    <p:extLst>
      <p:ext uri="{BB962C8B-B14F-4D97-AF65-F5344CB8AC3E}">
        <p14:creationId xmlns:p14="http://schemas.microsoft.com/office/powerpoint/2010/main" val="21186066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TotalTime>
  <Words>1212</Words>
  <Application>Microsoft Macintosh PowerPoint</Application>
  <PresentationFormat>Widescreen</PresentationFormat>
  <Paragraphs>39</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TwitterChirp</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 McCoy</dc:creator>
  <cp:lastModifiedBy>Tom McCoy</cp:lastModifiedBy>
  <cp:revision>1</cp:revision>
  <dcterms:created xsi:type="dcterms:W3CDTF">2023-11-21T18:38:59Z</dcterms:created>
  <dcterms:modified xsi:type="dcterms:W3CDTF">2023-11-21T20:45:27Z</dcterms:modified>
</cp:coreProperties>
</file>

<file path=docProps/thumbnail.jpeg>
</file>